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9" r:id="rId2"/>
    <p:sldId id="265" r:id="rId3"/>
    <p:sldId id="264" r:id="rId4"/>
    <p:sldId id="291" r:id="rId5"/>
    <p:sldId id="292" r:id="rId6"/>
    <p:sldId id="293" r:id="rId7"/>
    <p:sldId id="294" r:id="rId8"/>
    <p:sldId id="260" r:id="rId9"/>
    <p:sldId id="270" r:id="rId10"/>
    <p:sldId id="266" r:id="rId11"/>
    <p:sldId id="288" r:id="rId12"/>
    <p:sldId id="268" r:id="rId13"/>
    <p:sldId id="269" r:id="rId14"/>
    <p:sldId id="295" r:id="rId15"/>
    <p:sldId id="296" r:id="rId16"/>
    <p:sldId id="298" r:id="rId17"/>
    <p:sldId id="297" r:id="rId18"/>
    <p:sldId id="278" r:id="rId19"/>
    <p:sldId id="277" r:id="rId20"/>
    <p:sldId id="279" r:id="rId21"/>
    <p:sldId id="267" r:id="rId22"/>
    <p:sldId id="272" r:id="rId23"/>
    <p:sldId id="273" r:id="rId24"/>
    <p:sldId id="280" r:id="rId25"/>
    <p:sldId id="281" r:id="rId26"/>
    <p:sldId id="282" r:id="rId27"/>
    <p:sldId id="274" r:id="rId28"/>
    <p:sldId id="275" r:id="rId29"/>
    <p:sldId id="290" r:id="rId30"/>
    <p:sldId id="276" r:id="rId31"/>
    <p:sldId id="283" r:id="rId32"/>
    <p:sldId id="285" r:id="rId33"/>
    <p:sldId id="284" r:id="rId34"/>
    <p:sldId id="271" r:id="rId35"/>
    <p:sldId id="258" r:id="rId3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Thomas" initials="JT" lastIdx="6" clrIdx="0">
    <p:extLst>
      <p:ext uri="{19B8F6BF-5375-455C-9EA6-DF929625EA0E}">
        <p15:presenceInfo xmlns:p15="http://schemas.microsoft.com/office/powerpoint/2012/main" userId="Jennifer Thom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737" autoAdjust="0"/>
    <p:restoredTop sz="94660"/>
  </p:normalViewPr>
  <p:slideViewPr>
    <p:cSldViewPr snapToGrid="0">
      <p:cViewPr varScale="1">
        <p:scale>
          <a:sx n="74" d="100"/>
          <a:sy n="74" d="100"/>
        </p:scale>
        <p:origin x="91" y="3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8T15:44:48.371" idx="2">
    <p:pos x="7482" y="1158"/>
    <p:text>Csrf 공격이란?  보안문제중 하나로 공격자가 로그인된  사용자의 정보에 접근하면서  개인정보유출 가능
그것을  방지하기 위해서 security내에서 서버단에서 클라이언트 단으로 응답을 보낼때  토큰을 발행해 주는데 다시 서버에 요청을 보낼때  
Spring Security 적용 이후에는 post 방식을 이용할 때 csrf프로텍션이 적용</p:text>
    <p:extLst>
      <p:ext uri="{C676402C-5697-4E1C-873F-D02D1690AC5C}">
        <p15:threadingInfo xmlns:p15="http://schemas.microsoft.com/office/powerpoint/2012/main" timeZoneBias="-540"/>
      </p:ext>
    </p:extLst>
  </p:cm>
  <p:cm authorId="1" dt="2021-04-08T15:45:11.606" idx="3">
    <p:pos x="7482" y="1294"/>
    <p:text>헤더정보에 토큰 정보를 같이 보내야 에러가 뜨지  않습니다. ajax, form post전송시 해당정보를 보내줘야 합니다.</p:text>
    <p:extLst>
      <p:ext uri="{C676402C-5697-4E1C-873F-D02D1690AC5C}">
        <p15:threadingInfo xmlns:p15="http://schemas.microsoft.com/office/powerpoint/2012/main" timeZoneBias="-540">
          <p15:parentCm authorId="1" idx="2"/>
        </p15:threadingInfo>
      </p:ext>
    </p:extLst>
  </p:cm>
  <p:cm authorId="1" dt="2021-04-08T15:49:11.143" idx="4">
    <p:pos x="7482" y="1430"/>
    <p:text>2.</p:text>
    <p:extLst>
      <p:ext uri="{C676402C-5697-4E1C-873F-D02D1690AC5C}">
        <p15:threadingInfo xmlns:p15="http://schemas.microsoft.com/office/powerpoint/2012/main" timeZoneBias="-540">
          <p15:parentCm authorId="1" idx="2"/>
        </p15:threadingInfo>
      </p:ext>
    </p:extLst>
  </p:cm>
  <p:cm authorId="1" dt="2021-04-08T15:49:17.922" idx="5">
    <p:pos x="7482" y="1566"/>
    <p:text>user 접근권한 설정 인증된 사용자일 경우에만 태그안에 들어가는 코드가 실행이 됩니다</p:text>
    <p:extLst>
      <p:ext uri="{C676402C-5697-4E1C-873F-D02D1690AC5C}">
        <p15:threadingInfo xmlns:p15="http://schemas.microsoft.com/office/powerpoint/2012/main" timeZoneBias="-540">
          <p15:parentCm authorId="1" idx="2"/>
        </p15:threadingInfo>
      </p:ext>
    </p:extLst>
  </p:cm>
  <p:cm authorId="1" dt="2021-04-08T15:50:24.210" idx="6">
    <p:pos x="7482" y="1702"/>
    <p:text>인증과 인가 인증 성공 후 인가된 사용자의 principal을 이용해 사용자 정보 접근
String id = principal.getName();</p:text>
    <p:extLst>
      <p:ext uri="{C676402C-5697-4E1C-873F-D02D1690AC5C}">
        <p15:threadingInfo xmlns:p15="http://schemas.microsoft.com/office/powerpoint/2012/main" timeZoneBias="-5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8T15:44:48.371" idx="2">
    <p:pos x="7482" y="1158"/>
    <p:text>Csrf 공격이란?  보안문제중 하나로 공격자가 로그인된  사용자의 정보에 접근하면서  개인정보유출 가능
그것을  방지하기 위해서 security내에서 서버단에서 클라이언트 단으로 응답을 보낼때  토큰을 발행해 주는데 다시 서버에 요청을 보낼때  
Spring Security 적용 이후에는 post 방식을 이용할 때 csrf프로텍션이 적용</p:text>
    <p:extLst>
      <p:ext uri="{C676402C-5697-4E1C-873F-D02D1690AC5C}">
        <p15:threadingInfo xmlns:p15="http://schemas.microsoft.com/office/powerpoint/2012/main" timeZoneBias="-540"/>
      </p:ext>
    </p:extLst>
  </p:cm>
  <p:cm authorId="1" dt="2021-04-08T15:45:11.606" idx="3">
    <p:pos x="7482" y="1294"/>
    <p:text>헤더정보에 토큰 정보를 같이 보내야 에러가 뜨지  않습니다. ajax, form post전송시 해당정보를 보내줘야 합니다.</p:text>
    <p:extLst>
      <p:ext uri="{C676402C-5697-4E1C-873F-D02D1690AC5C}">
        <p15:threadingInfo xmlns:p15="http://schemas.microsoft.com/office/powerpoint/2012/main" timeZoneBias="-540">
          <p15:parentCm authorId="1" idx="2"/>
        </p15:threadingInfo>
      </p:ext>
    </p:extLst>
  </p:cm>
  <p:cm authorId="1" dt="2021-04-08T15:49:11.143" idx="4">
    <p:pos x="7482" y="1430"/>
    <p:text>2.</p:text>
    <p:extLst>
      <p:ext uri="{C676402C-5697-4E1C-873F-D02D1690AC5C}">
        <p15:threadingInfo xmlns:p15="http://schemas.microsoft.com/office/powerpoint/2012/main" timeZoneBias="-540">
          <p15:parentCm authorId="1" idx="2"/>
        </p15:threadingInfo>
      </p:ext>
    </p:extLst>
  </p:cm>
  <p:cm authorId="1" dt="2021-04-08T15:49:17.922" idx="5">
    <p:pos x="7482" y="1566"/>
    <p:text>user 접근권한 설정 인증된 사용자일 경우에만 태그안에 들어가는 코드가 실행이 됩니다</p:text>
    <p:extLst>
      <p:ext uri="{C676402C-5697-4E1C-873F-D02D1690AC5C}">
        <p15:threadingInfo xmlns:p15="http://schemas.microsoft.com/office/powerpoint/2012/main" timeZoneBias="-540">
          <p15:parentCm authorId="1" idx="2"/>
        </p15:threadingInfo>
      </p:ext>
    </p:extLst>
  </p:cm>
  <p:cm authorId="1" dt="2021-04-08T15:50:24.210" idx="6">
    <p:pos x="7482" y="1702"/>
    <p:text>인증과 인가 인증 성공 후 인가된 사용자의 principal을 이용해 사용자 정보 접근
String id = principal.getName();</p:text>
    <p:extLst>
      <p:ext uri="{C676402C-5697-4E1C-873F-D02D1690AC5C}">
        <p15:threadingInfo xmlns:p15="http://schemas.microsoft.com/office/powerpoint/2012/main" timeZoneBias="-54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08T15:44:48.371" idx="2">
    <p:pos x="7482" y="1158"/>
    <p:text>Csrf 공격이란?  보안문제중 하나로 공격자가 로그인된  사용자의 정보에 접근하면서  개인정보유출 가능
그것을  방지하기 위해서 security내에서 서버단에서 클라이언트 단으로 응답을 보낼때  토큰을 발행해 주는데 다시 서버에 요청을 보낼때  
Spring Security 적용 이후에는 post 방식을 이용할 때 csrf프로텍션이 적용</p:text>
    <p:extLst>
      <p:ext uri="{C676402C-5697-4E1C-873F-D02D1690AC5C}">
        <p15:threadingInfo xmlns:p15="http://schemas.microsoft.com/office/powerpoint/2012/main" timeZoneBias="-540"/>
      </p:ext>
    </p:extLst>
  </p:cm>
  <p:cm authorId="1" dt="2021-04-08T15:45:11.606" idx="3">
    <p:pos x="7482" y="1294"/>
    <p:text>헤더정보에 토큰 정보를 같이 보내야 에러가 뜨지  않습니다. ajax, form post전송시 해당정보를 보내줘야 합니다.</p:text>
    <p:extLst>
      <p:ext uri="{C676402C-5697-4E1C-873F-D02D1690AC5C}">
        <p15:threadingInfo xmlns:p15="http://schemas.microsoft.com/office/powerpoint/2012/main" timeZoneBias="-540">
          <p15:parentCm authorId="1" idx="2"/>
        </p15:threadingInfo>
      </p:ext>
    </p:extLst>
  </p:cm>
  <p:cm authorId="1" dt="2021-04-08T15:49:11.143" idx="4">
    <p:pos x="7482" y="1430"/>
    <p:text>2.</p:text>
    <p:extLst>
      <p:ext uri="{C676402C-5697-4E1C-873F-D02D1690AC5C}">
        <p15:threadingInfo xmlns:p15="http://schemas.microsoft.com/office/powerpoint/2012/main" timeZoneBias="-540">
          <p15:parentCm authorId="1" idx="2"/>
        </p15:threadingInfo>
      </p:ext>
    </p:extLst>
  </p:cm>
  <p:cm authorId="1" dt="2021-04-08T15:49:17.922" idx="5">
    <p:pos x="7482" y="1566"/>
    <p:text>user 접근권한 설정 인증된 사용자일 경우에만 태그안에 들어가는 코드가 실행이 됩니다</p:text>
    <p:extLst>
      <p:ext uri="{C676402C-5697-4E1C-873F-D02D1690AC5C}">
        <p15:threadingInfo xmlns:p15="http://schemas.microsoft.com/office/powerpoint/2012/main" timeZoneBias="-540">
          <p15:parentCm authorId="1" idx="2"/>
        </p15:threadingInfo>
      </p:ext>
    </p:extLst>
  </p:cm>
  <p:cm authorId="1" dt="2021-04-08T15:50:24.210" idx="6">
    <p:pos x="7482" y="1702"/>
    <p:text>인증과 인가 인증 성공 후 인가된 사용자의 principal을 이용해 사용자 정보 접근
String id = principal.getName();</p:text>
    <p:extLst>
      <p:ext uri="{C676402C-5697-4E1C-873F-D02D1690AC5C}">
        <p15:threadingInfo xmlns:p15="http://schemas.microsoft.com/office/powerpoint/2012/main" timeZoneBias="-540">
          <p15:parentCm authorId="1" idx="2"/>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08T15:44:48.371" idx="2">
    <p:pos x="7482" y="1158"/>
    <p:text>Csrf 공격이란?  보안문제중 하나로 공격자가 로그인된  사용자의 정보에 접근하면서  개인정보유출 가능
그것을  방지하기 위해서 security내에서 서버단에서 클라이언트 단으로 응답을 보낼때  토큰을 발행해 주는데 다시 서버에 요청을 보낼때  
Spring Security 적용 이후에는 post 방식을 이용할 때 csrf프로텍션이 적용</p:text>
    <p:extLst>
      <p:ext uri="{C676402C-5697-4E1C-873F-D02D1690AC5C}">
        <p15:threadingInfo xmlns:p15="http://schemas.microsoft.com/office/powerpoint/2012/main" timeZoneBias="-540"/>
      </p:ext>
    </p:extLst>
  </p:cm>
  <p:cm authorId="1" dt="2021-04-08T15:45:11.606" idx="3">
    <p:pos x="7482" y="1294"/>
    <p:text>헤더정보에 토큰 정보를 같이 보내야 에러가 뜨지  않습니다. ajax, form post전송시 해당정보를 보내줘야 합니다.</p:text>
    <p:extLst>
      <p:ext uri="{C676402C-5697-4E1C-873F-D02D1690AC5C}">
        <p15:threadingInfo xmlns:p15="http://schemas.microsoft.com/office/powerpoint/2012/main" timeZoneBias="-540">
          <p15:parentCm authorId="1" idx="2"/>
        </p15:threadingInfo>
      </p:ext>
    </p:extLst>
  </p:cm>
  <p:cm authorId="1" dt="2021-04-08T15:49:11.143" idx="4">
    <p:pos x="7482" y="1430"/>
    <p:text>2.</p:text>
    <p:extLst>
      <p:ext uri="{C676402C-5697-4E1C-873F-D02D1690AC5C}">
        <p15:threadingInfo xmlns:p15="http://schemas.microsoft.com/office/powerpoint/2012/main" timeZoneBias="-540">
          <p15:parentCm authorId="1" idx="2"/>
        </p15:threadingInfo>
      </p:ext>
    </p:extLst>
  </p:cm>
  <p:cm authorId="1" dt="2021-04-08T15:49:17.922" idx="5">
    <p:pos x="7482" y="1566"/>
    <p:text>user 접근권한 설정 인증된 사용자일 경우에만 태그안에 들어가는 코드가 실행이 됩니다</p:text>
    <p:extLst>
      <p:ext uri="{C676402C-5697-4E1C-873F-D02D1690AC5C}">
        <p15:threadingInfo xmlns:p15="http://schemas.microsoft.com/office/powerpoint/2012/main" timeZoneBias="-540">
          <p15:parentCm authorId="1" idx="2"/>
        </p15:threadingInfo>
      </p:ext>
    </p:extLst>
  </p:cm>
  <p:cm authorId="1" dt="2021-04-08T15:50:24.210" idx="6">
    <p:pos x="7482" y="1702"/>
    <p:text>인증과 인가 인증 성공 후 인가된 사용자의 principal을 이용해 사용자 정보 접근
String id = principal.getName();</p:text>
    <p:extLst>
      <p:ext uri="{C676402C-5697-4E1C-873F-D02D1690AC5C}">
        <p15:threadingInfo xmlns:p15="http://schemas.microsoft.com/office/powerpoint/2012/main" timeZoneBias="-540">
          <p15:parentCm authorId="1" idx="2"/>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08T15:44:27.733"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CC7E8-7C5C-45FD-904B-B2E4B2A04893}" type="datetimeFigureOut">
              <a:rPr lang="ko-KR" altLang="en-US" smtClean="0"/>
              <a:t>2021-04-16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DB961-FF3C-4DD1-9471-5430AB6F00F3}" type="slidenum">
              <a:rPr lang="ko-KR" altLang="en-US" smtClean="0"/>
              <a:t>‹#›</a:t>
            </a:fld>
            <a:endParaRPr lang="ko-KR" altLang="en-US"/>
          </a:p>
        </p:txBody>
      </p:sp>
    </p:spTree>
    <p:extLst>
      <p:ext uri="{BB962C8B-B14F-4D97-AF65-F5344CB8AC3E}">
        <p14:creationId xmlns:p14="http://schemas.microsoft.com/office/powerpoint/2010/main" val="28444944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Google Shape;288;p20:notes"/>
              <p:cNvSpPr txBox="1">
                <a:spLocks noGrp="1"/>
              </p:cNvSpPr>
              <p:nvPr>
                <p:ph type="body" idx="1"/>
              </p:nvPr>
            </p:nvSpPr>
            <p:spPr>
              <a:xfrm>
                <a:off x="685800" y="4343400"/>
                <a:ext cx="5487035" cy="4115435"/>
              </a:xfrm>
              <a:prstGeom prst="rect">
                <a:avLst/>
              </a:prstGeom>
              <a:noFill/>
              <a:ln w="0">
                <a:noFill/>
                <a:prstDash/>
              </a:ln>
            </p:spPr>
            <p:txBody>
              <a:bodyPr vert="horz" wrap="square" lIns="91440" tIns="91440" rIns="91440" bIns="91440" numCol="1" anchor="t">
                <a:noAutofit/>
              </a:bodyPr>
              <a:lstStyle/>
              <a:p>
                <a:pPr marL="0" indent="0" algn="l" rtl="0" latinLnBrk="0">
                  <a:spcBef>
                    <a:spcPts val="0"/>
                  </a:spcBef>
                  <a:spcAft>
                    <a:spcPts val="0"/>
                  </a:spcAft>
                  <a:buFontTx/>
                  <a:buNone/>
                </a:pPr>
                <a:endParaRPr/>
              </a:p>
            </p:txBody>
          </p:sp>
          <p:sp>
            <p:nvSpPr>
              <p:cNvPr id="289" name="Google Shape;289;p20: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A8B845-8CDB-46FA-BD27-5FE26E59300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247BE9A-5778-40CD-A41B-11699862E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8BAE5ED-0631-47AC-9A70-BE0D842ABBDE}"/>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5" name="바닥글 개체 틀 4">
            <a:extLst>
              <a:ext uri="{FF2B5EF4-FFF2-40B4-BE49-F238E27FC236}">
                <a16:creationId xmlns:a16="http://schemas.microsoft.com/office/drawing/2014/main" id="{9275CCD5-C994-4860-B63C-59D662F47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D2C241E-5C7A-4EA2-91DB-DD443A410DD7}"/>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4252142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968B3D-0E2D-4453-8C06-E90A2AFE78C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F60DA30-D340-4733-95EF-05B36A6CDF4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8327210-B787-40E2-BD1D-7F079C336264}"/>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5" name="바닥글 개체 틀 4">
            <a:extLst>
              <a:ext uri="{FF2B5EF4-FFF2-40B4-BE49-F238E27FC236}">
                <a16:creationId xmlns:a16="http://schemas.microsoft.com/office/drawing/2014/main" id="{E15C8E44-57B1-465F-9457-8D796359ED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D7830A0-3181-4D56-8B58-A235F96DB746}"/>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53640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FA2E130-DCE8-4093-B2F0-FE5BA3B317D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6F9F4E8-0F8F-4BEB-8520-6B34A53C579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15921-624B-4688-9497-05C35A5D3E20}"/>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5" name="바닥글 개체 틀 4">
            <a:extLst>
              <a:ext uri="{FF2B5EF4-FFF2-40B4-BE49-F238E27FC236}">
                <a16:creationId xmlns:a16="http://schemas.microsoft.com/office/drawing/2014/main" id="{97959BD5-443E-47C8-B1C3-27EB2DD7AA6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51E7715-51A4-4A29-A06A-C7DA544312A3}"/>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44215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247C3-4F0C-421D-BC69-13BE78A0C08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60F20E0-B60D-460B-B98B-6996CD82877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D2A6C53-4C60-43D9-8CAC-F24C37FA4E28}"/>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5" name="바닥글 개체 틀 4">
            <a:extLst>
              <a:ext uri="{FF2B5EF4-FFF2-40B4-BE49-F238E27FC236}">
                <a16:creationId xmlns:a16="http://schemas.microsoft.com/office/drawing/2014/main" id="{772D3EC3-804D-4FA3-B760-9724D7CF753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87FC5B3-C139-4AC5-9A9E-80E68F4942F5}"/>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493709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3EB50F-1AE1-431D-A6E1-35F703585D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286642F-D0C5-45CC-95AB-DBCB8AC215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FA5FBF8D-E020-494D-9215-A12E5E1AAAD7}"/>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5" name="바닥글 개체 틀 4">
            <a:extLst>
              <a:ext uri="{FF2B5EF4-FFF2-40B4-BE49-F238E27FC236}">
                <a16:creationId xmlns:a16="http://schemas.microsoft.com/office/drawing/2014/main" id="{92B850CC-0602-4E33-A175-FE08CDAE4F8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0E34F0F-5E5E-41D9-A20D-3B8221833F53}"/>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279018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F82276-E02F-4503-930D-16E3A7F962D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4D6987E-9688-4CD2-A3AF-0D885F6E507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DE13871-EC15-46DE-941E-8864BC1DEB2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3ACF7CE-91F5-463C-B575-91E0D732A6C2}"/>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6" name="바닥글 개체 틀 5">
            <a:extLst>
              <a:ext uri="{FF2B5EF4-FFF2-40B4-BE49-F238E27FC236}">
                <a16:creationId xmlns:a16="http://schemas.microsoft.com/office/drawing/2014/main" id="{7D8DB8CC-E755-4878-B32A-C8D4FD60C03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74A0DEF-317B-413F-9BEE-C88BBF72CE00}"/>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57352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CD9F8C-3A43-4497-A02D-CA59466D6AF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2D9249D-B83F-4B58-B587-020BC0979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A3C894C-861E-46ED-97FF-AB58409827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133BE1F-1216-4CB1-8775-D38768B363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253057B-AA2E-4980-B74D-2A4E516A151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9F9BB5B-167F-4001-9BB1-D94C4BC7DE3A}"/>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8" name="바닥글 개체 틀 7">
            <a:extLst>
              <a:ext uri="{FF2B5EF4-FFF2-40B4-BE49-F238E27FC236}">
                <a16:creationId xmlns:a16="http://schemas.microsoft.com/office/drawing/2014/main" id="{6A150C38-F582-4139-890E-0727AB1C960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687172F3-9FAA-4F09-823E-80EFF8C68ED8}"/>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86214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F76C28-A9F3-43DD-965F-610ED99719C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894EDDA-A5D8-4C60-A298-D24D19D70A5F}"/>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4" name="바닥글 개체 틀 3">
            <a:extLst>
              <a:ext uri="{FF2B5EF4-FFF2-40B4-BE49-F238E27FC236}">
                <a16:creationId xmlns:a16="http://schemas.microsoft.com/office/drawing/2014/main" id="{C755D3C2-86A0-45BC-9886-01DBA5549A7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7397696-B724-45D8-87BA-B72F43B82301}"/>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85402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050857-B9F6-4B4D-A1F4-93F86F6F0305}"/>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3" name="바닥글 개체 틀 2">
            <a:extLst>
              <a:ext uri="{FF2B5EF4-FFF2-40B4-BE49-F238E27FC236}">
                <a16:creationId xmlns:a16="http://schemas.microsoft.com/office/drawing/2014/main" id="{2EB92638-D860-4CDA-8BCC-45F70972A07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0699F1C-F467-40E3-9E78-99E3C89D3F8B}"/>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58505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A90F82-751E-4A33-81B2-E303B53CF01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50317B1-E080-4756-81A0-64C6990106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3640A67-0E03-49E5-B7BF-73E02A575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95F7B1E-D921-44C7-B866-49DB34468EC5}"/>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6" name="바닥글 개체 틀 5">
            <a:extLst>
              <a:ext uri="{FF2B5EF4-FFF2-40B4-BE49-F238E27FC236}">
                <a16:creationId xmlns:a16="http://schemas.microsoft.com/office/drawing/2014/main" id="{C381AF4F-84C5-4A05-83C1-04957A26F4D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1B22DA4-DDEA-483E-BDB5-AA99C4B0DB0B}"/>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16630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C818EF-6870-4CF9-BEA6-A812328047F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41625CB-FA49-445E-9B20-9D70486EFF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9D29FDC-E8F0-400F-ACC6-0EAD609E6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F7F2713-50AC-467A-9670-F65F53DDFBFC}"/>
              </a:ext>
            </a:extLst>
          </p:cNvPr>
          <p:cNvSpPr>
            <a:spLocks noGrp="1"/>
          </p:cNvSpPr>
          <p:nvPr>
            <p:ph type="dt" sz="half" idx="10"/>
          </p:nvPr>
        </p:nvSpPr>
        <p:spPr/>
        <p:txBody>
          <a:bodyPr/>
          <a:lstStyle/>
          <a:p>
            <a:fld id="{7A9C95CC-FE8C-49F0-9EE3-ADF606B32205}" type="datetimeFigureOut">
              <a:rPr lang="ko-KR" altLang="en-US" smtClean="0"/>
              <a:t>2021-04-16</a:t>
            </a:fld>
            <a:endParaRPr lang="ko-KR" altLang="en-US"/>
          </a:p>
        </p:txBody>
      </p:sp>
      <p:sp>
        <p:nvSpPr>
          <p:cNvPr id="6" name="바닥글 개체 틀 5">
            <a:extLst>
              <a:ext uri="{FF2B5EF4-FFF2-40B4-BE49-F238E27FC236}">
                <a16:creationId xmlns:a16="http://schemas.microsoft.com/office/drawing/2014/main" id="{9B08A9ED-1924-469F-A1A5-752C3CA1518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EBBBEAC-BFFD-43A0-A093-6F18C4912A2A}"/>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27813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C7C34C-5EFA-4D24-841C-F31A173AF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1377E48-D0E7-4B72-9B88-E2DE3274F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4CB929-1660-4D87-90F2-FD6C62C17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C95CC-FE8C-49F0-9EE3-ADF606B32205}" type="datetimeFigureOut">
              <a:rPr lang="ko-KR" altLang="en-US" smtClean="0"/>
              <a:t>2021-04-16</a:t>
            </a:fld>
            <a:endParaRPr lang="ko-KR" altLang="en-US"/>
          </a:p>
        </p:txBody>
      </p:sp>
      <p:sp>
        <p:nvSpPr>
          <p:cNvPr id="5" name="바닥글 개체 틀 4">
            <a:extLst>
              <a:ext uri="{FF2B5EF4-FFF2-40B4-BE49-F238E27FC236}">
                <a16:creationId xmlns:a16="http://schemas.microsoft.com/office/drawing/2014/main" id="{5E701B73-B1F2-4B0B-A276-48B894883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F151DDE-DB57-4653-9969-127BD69A3D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052570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comments" Target="../comments/comment3.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extBox 3"/>
          <p:cNvSpPr txBox="1"/>
          <p:nvPr/>
        </p:nvSpPr>
        <p:spPr>
          <a:xfrm>
            <a:off x="1219200" y="2192625"/>
            <a:ext cx="3877985" cy="1754326"/>
          </a:xfrm>
          <a:prstGeom prst="rect">
            <a:avLst/>
          </a:prstGeom>
          <a:noFill/>
        </p:spPr>
        <p:txBody>
          <a:bodyPr wrap="none" rtlCol="0">
            <a:spAutoFit/>
          </a:bodyPr>
          <a:lstStyle/>
          <a:p>
            <a:endParaRPr lang="en-US" altLang="ko-KR" sz="5400" dirty="0">
              <a:solidFill>
                <a:schemeClr val="bg1"/>
              </a:solidFill>
              <a:latin typeface="KoPub돋움체 Bold" panose="00000800000000000000" pitchFamily="2" charset="-127"/>
              <a:ea typeface="KoPub돋움체 Bold" panose="00000800000000000000" pitchFamily="2" charset="-127"/>
            </a:endParaRPr>
          </a:p>
          <a:p>
            <a:r>
              <a:rPr lang="ko-KR" altLang="en-US" sz="5400" dirty="0">
                <a:solidFill>
                  <a:schemeClr val="bg1"/>
                </a:solidFill>
                <a:latin typeface="HY견고딕" panose="02030600000101010101" pitchFamily="18" charset="-127"/>
                <a:ea typeface="HY견고딕" panose="02030600000101010101" pitchFamily="18" charset="-127"/>
              </a:rPr>
              <a:t>이웃의 솜씨</a:t>
            </a:r>
          </a:p>
        </p:txBody>
      </p:sp>
      <p:cxnSp>
        <p:nvCxnSpPr>
          <p:cNvPr id="6" name="직선 연결선 5"/>
          <p:cNvCxnSpPr/>
          <p:nvPr/>
        </p:nvCxnSpPr>
        <p:spPr>
          <a:xfrm>
            <a:off x="1104900" y="4114800"/>
            <a:ext cx="9620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F81D3A-2AAB-45D0-A1CC-F6F2B3964470}"/>
              </a:ext>
            </a:extLst>
          </p:cNvPr>
          <p:cNvSpPr txBox="1"/>
          <p:nvPr/>
        </p:nvSpPr>
        <p:spPr>
          <a:xfrm>
            <a:off x="6545801" y="4278922"/>
            <a:ext cx="4179349" cy="369332"/>
          </a:xfrm>
          <a:prstGeom prst="rect">
            <a:avLst/>
          </a:prstGeom>
          <a:noFill/>
        </p:spPr>
        <p:txBody>
          <a:bodyPr wrap="none" rtlCol="0">
            <a:spAutoFit/>
          </a:bodyPr>
          <a:lstStyle/>
          <a:p>
            <a:r>
              <a:rPr lang="ko-KR" altLang="en-US" dirty="0">
                <a:solidFill>
                  <a:schemeClr val="bg1"/>
                </a:solidFill>
              </a:rPr>
              <a:t>김혜원</a:t>
            </a:r>
            <a:r>
              <a:rPr lang="en-US" altLang="ko-KR" dirty="0">
                <a:solidFill>
                  <a:schemeClr val="bg1"/>
                </a:solidFill>
              </a:rPr>
              <a:t>, </a:t>
            </a:r>
            <a:r>
              <a:rPr lang="ko-KR" altLang="en-US" dirty="0">
                <a:solidFill>
                  <a:schemeClr val="bg1"/>
                </a:solidFill>
              </a:rPr>
              <a:t>정지수</a:t>
            </a:r>
            <a:r>
              <a:rPr lang="en-US" altLang="ko-KR" dirty="0">
                <a:solidFill>
                  <a:schemeClr val="bg1"/>
                </a:solidFill>
              </a:rPr>
              <a:t>, </a:t>
            </a:r>
            <a:r>
              <a:rPr lang="ko-KR" altLang="en-US" dirty="0" err="1">
                <a:solidFill>
                  <a:schemeClr val="bg1"/>
                </a:solidFill>
              </a:rPr>
              <a:t>윤연오</a:t>
            </a:r>
            <a:r>
              <a:rPr lang="en-US" altLang="ko-KR" dirty="0">
                <a:solidFill>
                  <a:schemeClr val="bg1"/>
                </a:solidFill>
              </a:rPr>
              <a:t>, </a:t>
            </a:r>
            <a:r>
              <a:rPr lang="ko-KR" altLang="en-US" dirty="0">
                <a:solidFill>
                  <a:schemeClr val="bg1"/>
                </a:solidFill>
              </a:rPr>
              <a:t>이정민</a:t>
            </a:r>
            <a:r>
              <a:rPr lang="en-US" altLang="ko-KR" dirty="0">
                <a:solidFill>
                  <a:schemeClr val="bg1"/>
                </a:solidFill>
              </a:rPr>
              <a:t>, </a:t>
            </a:r>
            <a:r>
              <a:rPr lang="ko-KR" altLang="en-US" dirty="0">
                <a:solidFill>
                  <a:schemeClr val="bg1"/>
                </a:solidFill>
              </a:rPr>
              <a:t>이은지</a:t>
            </a:r>
          </a:p>
        </p:txBody>
      </p:sp>
    </p:spTree>
    <p:extLst>
      <p:ext uri="{BB962C8B-B14F-4D97-AF65-F5344CB8AC3E}">
        <p14:creationId xmlns:p14="http://schemas.microsoft.com/office/powerpoint/2010/main" val="153604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04</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2489784" cy="523220"/>
          </a:xfrm>
          <a:prstGeom prst="rect">
            <a:avLst/>
          </a:prstGeom>
          <a:noFill/>
        </p:spPr>
        <p:txBody>
          <a:bodyPr wrap="none" rtlCol="0">
            <a:spAutoFit/>
          </a:bodyPr>
          <a:lstStyle/>
          <a:p>
            <a:r>
              <a:rPr lang="en-US" altLang="ko-KR" sz="2800" dirty="0">
                <a:solidFill>
                  <a:schemeClr val="bg1"/>
                </a:solidFill>
                <a:latin typeface="휴먼둥근헤드라인" panose="02030504000101010101" pitchFamily="18" charset="-127"/>
                <a:ea typeface="휴먼둥근헤드라인" panose="02030504000101010101" pitchFamily="18" charset="-127"/>
              </a:rPr>
              <a:t>ER</a:t>
            </a:r>
            <a:r>
              <a:rPr lang="ko-KR" altLang="en-US" sz="2800" dirty="0">
                <a:solidFill>
                  <a:schemeClr val="bg1"/>
                </a:solidFill>
                <a:latin typeface="휴먼둥근헤드라인" panose="02030504000101010101" pitchFamily="18" charset="-127"/>
                <a:ea typeface="휴먼둥근헤드라인" panose="02030504000101010101" pitchFamily="18" charset="-127"/>
              </a:rPr>
              <a:t>다이어그램</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32" name="TextBox 31"/>
          <p:cNvSpPr txBox="1"/>
          <p:nvPr/>
        </p:nvSpPr>
        <p:spPr>
          <a:xfrm>
            <a:off x="9347875" y="4186687"/>
            <a:ext cx="1313180"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아디어스</a:t>
            </a:r>
            <a:endPar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endParaRPr>
          </a:p>
        </p:txBody>
      </p:sp>
      <p:pic>
        <p:nvPicPr>
          <p:cNvPr id="6" name="그림 5">
            <a:extLst>
              <a:ext uri="{FF2B5EF4-FFF2-40B4-BE49-F238E27FC236}">
                <a16:creationId xmlns:a16="http://schemas.microsoft.com/office/drawing/2014/main" id="{06E8672F-40B5-4226-8371-3583D524027B}"/>
              </a:ext>
            </a:extLst>
          </p:cNvPr>
          <p:cNvPicPr>
            <a:picLocks noChangeAspect="1"/>
          </p:cNvPicPr>
          <p:nvPr/>
        </p:nvPicPr>
        <p:blipFill>
          <a:blip r:embed="rId2"/>
          <a:stretch>
            <a:fillRect/>
          </a:stretch>
        </p:blipFill>
        <p:spPr>
          <a:xfrm>
            <a:off x="527839" y="1287288"/>
            <a:ext cx="11020753" cy="5246078"/>
          </a:xfrm>
          <a:prstGeom prst="rect">
            <a:avLst/>
          </a:prstGeom>
        </p:spPr>
      </p:pic>
    </p:spTree>
    <p:extLst>
      <p:ext uri="{BB962C8B-B14F-4D97-AF65-F5344CB8AC3E}">
        <p14:creationId xmlns:p14="http://schemas.microsoft.com/office/powerpoint/2010/main" val="3319978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05</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4063933" cy="523220"/>
          </a:xfrm>
          <a:prstGeom prst="rect">
            <a:avLst/>
          </a:prstGeom>
          <a:noFill/>
        </p:spPr>
        <p:txBody>
          <a:bodyPr wrap="none" rtlCol="0">
            <a:spAutoFit/>
          </a:bodyPr>
          <a:lstStyle/>
          <a:p>
            <a:r>
              <a:rPr lang="en-US" altLang="ko-KR" sz="2800" dirty="0">
                <a:solidFill>
                  <a:schemeClr val="bg1"/>
                </a:solidFill>
                <a:latin typeface="휴먼둥근헤드라인" panose="02030504000101010101" pitchFamily="18" charset="-127"/>
                <a:ea typeface="휴먼둥근헤드라인" panose="02030504000101010101" pitchFamily="18" charset="-127"/>
              </a:rPr>
              <a:t>USECASE </a:t>
            </a:r>
            <a:r>
              <a:rPr lang="ko-KR" altLang="en-US" sz="2800" dirty="0">
                <a:solidFill>
                  <a:schemeClr val="bg1"/>
                </a:solidFill>
                <a:latin typeface="휴먼둥근헤드라인" panose="02030504000101010101" pitchFamily="18" charset="-127"/>
                <a:ea typeface="휴먼둥근헤드라인" panose="02030504000101010101" pitchFamily="18" charset="-127"/>
              </a:rPr>
              <a:t>다이어그램</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pic>
        <p:nvPicPr>
          <p:cNvPr id="5" name="그림 4">
            <a:extLst>
              <a:ext uri="{FF2B5EF4-FFF2-40B4-BE49-F238E27FC236}">
                <a16:creationId xmlns:a16="http://schemas.microsoft.com/office/drawing/2014/main" id="{617AB173-32A1-46B5-A049-E9BFFCE3F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940" y="1188676"/>
            <a:ext cx="8614107" cy="5648838"/>
          </a:xfrm>
          <a:prstGeom prst="rect">
            <a:avLst/>
          </a:prstGeom>
        </p:spPr>
      </p:pic>
    </p:spTree>
    <p:extLst>
      <p:ext uri="{BB962C8B-B14F-4D97-AF65-F5344CB8AC3E}">
        <p14:creationId xmlns:p14="http://schemas.microsoft.com/office/powerpoint/2010/main" val="10411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6" name="TextBox 5">
            <a:extLst>
              <a:ext uri="{FF2B5EF4-FFF2-40B4-BE49-F238E27FC236}">
                <a16:creationId xmlns:a16="http://schemas.microsoft.com/office/drawing/2014/main" id="{047A00B0-2FE1-43F4-80CB-CA381F27959B}"/>
              </a:ext>
            </a:extLst>
          </p:cNvPr>
          <p:cNvSpPr txBox="1"/>
          <p:nvPr/>
        </p:nvSpPr>
        <p:spPr>
          <a:xfrm>
            <a:off x="146812" y="1188676"/>
            <a:ext cx="6768752" cy="369332"/>
          </a:xfrm>
          <a:prstGeom prst="rect">
            <a:avLst/>
          </a:prstGeom>
          <a:noFill/>
        </p:spPr>
        <p:txBody>
          <a:bodyPr wrap="square" rtlCol="0">
            <a:spAutoFit/>
          </a:bodyPr>
          <a:lstStyle/>
          <a:p>
            <a:r>
              <a:rPr lang="en-US" altLang="ko-KR" spc="-150" dirty="0">
                <a:latin typeface="+mj-ea"/>
                <a:ea typeface="+mj-ea"/>
              </a:rPr>
              <a:t>1)  </a:t>
            </a:r>
            <a:r>
              <a:rPr lang="ko-KR" altLang="en-US" spc="-150" dirty="0">
                <a:latin typeface="+mj-ea"/>
                <a:ea typeface="+mj-ea"/>
              </a:rPr>
              <a:t>역할분담</a:t>
            </a:r>
          </a:p>
        </p:txBody>
      </p:sp>
      <p:sp>
        <p:nvSpPr>
          <p:cNvPr id="5" name="TextBox 4">
            <a:extLst>
              <a:ext uri="{FF2B5EF4-FFF2-40B4-BE49-F238E27FC236}">
                <a16:creationId xmlns:a16="http://schemas.microsoft.com/office/drawing/2014/main" id="{E7ACC452-57E7-4C2F-BFCF-BAA6325CAC1C}"/>
              </a:ext>
            </a:extLst>
          </p:cNvPr>
          <p:cNvSpPr txBox="1"/>
          <p:nvPr/>
        </p:nvSpPr>
        <p:spPr>
          <a:xfrm>
            <a:off x="1498585" y="2314056"/>
            <a:ext cx="877163" cy="369332"/>
          </a:xfrm>
          <a:prstGeom prst="rect">
            <a:avLst/>
          </a:prstGeom>
          <a:noFill/>
        </p:spPr>
        <p:txBody>
          <a:bodyPr wrap="none" rtlCol="0">
            <a:spAutoFit/>
          </a:bodyPr>
          <a:lstStyle/>
          <a:p>
            <a:r>
              <a:rPr lang="ko-KR" altLang="en-US" b="1" i="1" u="sng" dirty="0">
                <a:solidFill>
                  <a:srgbClr val="7030A0"/>
                </a:solidFill>
              </a:rPr>
              <a:t>김혜원</a:t>
            </a:r>
          </a:p>
        </p:txBody>
      </p:sp>
      <p:sp>
        <p:nvSpPr>
          <p:cNvPr id="9" name="TextBox 8">
            <a:extLst>
              <a:ext uri="{FF2B5EF4-FFF2-40B4-BE49-F238E27FC236}">
                <a16:creationId xmlns:a16="http://schemas.microsoft.com/office/drawing/2014/main" id="{1BD426C8-C533-4429-8799-A1AC29DBA196}"/>
              </a:ext>
            </a:extLst>
          </p:cNvPr>
          <p:cNvSpPr txBox="1"/>
          <p:nvPr/>
        </p:nvSpPr>
        <p:spPr>
          <a:xfrm>
            <a:off x="3619677" y="2310275"/>
            <a:ext cx="877163" cy="369332"/>
          </a:xfrm>
          <a:prstGeom prst="rect">
            <a:avLst/>
          </a:prstGeom>
          <a:noFill/>
        </p:spPr>
        <p:txBody>
          <a:bodyPr wrap="none" rtlCol="0">
            <a:spAutoFit/>
          </a:bodyPr>
          <a:lstStyle/>
          <a:p>
            <a:r>
              <a:rPr lang="ko-KR" altLang="en-US" b="1" i="1" u="sng" dirty="0">
                <a:solidFill>
                  <a:srgbClr val="7030A0"/>
                </a:solidFill>
              </a:rPr>
              <a:t>정지수</a:t>
            </a:r>
          </a:p>
        </p:txBody>
      </p:sp>
      <p:sp>
        <p:nvSpPr>
          <p:cNvPr id="10" name="TextBox 9">
            <a:extLst>
              <a:ext uri="{FF2B5EF4-FFF2-40B4-BE49-F238E27FC236}">
                <a16:creationId xmlns:a16="http://schemas.microsoft.com/office/drawing/2014/main" id="{3C85E50F-36C9-4477-91EA-93A4AD6F712C}"/>
              </a:ext>
            </a:extLst>
          </p:cNvPr>
          <p:cNvSpPr txBox="1"/>
          <p:nvPr/>
        </p:nvSpPr>
        <p:spPr>
          <a:xfrm>
            <a:off x="9905219" y="2305262"/>
            <a:ext cx="877163" cy="369332"/>
          </a:xfrm>
          <a:prstGeom prst="rect">
            <a:avLst/>
          </a:prstGeom>
          <a:noFill/>
        </p:spPr>
        <p:txBody>
          <a:bodyPr wrap="none" rtlCol="0">
            <a:spAutoFit/>
          </a:bodyPr>
          <a:lstStyle/>
          <a:p>
            <a:r>
              <a:rPr lang="ko-KR" altLang="en-US" b="1" i="1" u="sng" dirty="0">
                <a:solidFill>
                  <a:srgbClr val="7030A0"/>
                </a:solidFill>
              </a:rPr>
              <a:t>이은지</a:t>
            </a:r>
          </a:p>
        </p:txBody>
      </p:sp>
      <p:sp>
        <p:nvSpPr>
          <p:cNvPr id="11" name="TextBox 10">
            <a:extLst>
              <a:ext uri="{FF2B5EF4-FFF2-40B4-BE49-F238E27FC236}">
                <a16:creationId xmlns:a16="http://schemas.microsoft.com/office/drawing/2014/main" id="{A7480D6C-B1D1-43FB-935C-B5F082939238}"/>
              </a:ext>
            </a:extLst>
          </p:cNvPr>
          <p:cNvSpPr txBox="1"/>
          <p:nvPr/>
        </p:nvSpPr>
        <p:spPr>
          <a:xfrm>
            <a:off x="7853766" y="2305262"/>
            <a:ext cx="877163" cy="369332"/>
          </a:xfrm>
          <a:prstGeom prst="rect">
            <a:avLst/>
          </a:prstGeom>
          <a:noFill/>
        </p:spPr>
        <p:txBody>
          <a:bodyPr wrap="none" rtlCol="0">
            <a:spAutoFit/>
          </a:bodyPr>
          <a:lstStyle/>
          <a:p>
            <a:r>
              <a:rPr lang="ko-KR" altLang="en-US" b="1" i="1" u="sng" dirty="0">
                <a:solidFill>
                  <a:srgbClr val="7030A0"/>
                </a:solidFill>
              </a:rPr>
              <a:t>이정민</a:t>
            </a:r>
          </a:p>
        </p:txBody>
      </p:sp>
      <p:sp>
        <p:nvSpPr>
          <p:cNvPr id="12" name="TextBox 11">
            <a:extLst>
              <a:ext uri="{FF2B5EF4-FFF2-40B4-BE49-F238E27FC236}">
                <a16:creationId xmlns:a16="http://schemas.microsoft.com/office/drawing/2014/main" id="{C5F3F4BC-FE73-4949-A65D-D72830811A6A}"/>
              </a:ext>
            </a:extLst>
          </p:cNvPr>
          <p:cNvSpPr txBox="1"/>
          <p:nvPr/>
        </p:nvSpPr>
        <p:spPr>
          <a:xfrm>
            <a:off x="5701902" y="2305262"/>
            <a:ext cx="877163" cy="369332"/>
          </a:xfrm>
          <a:prstGeom prst="rect">
            <a:avLst/>
          </a:prstGeom>
          <a:noFill/>
        </p:spPr>
        <p:txBody>
          <a:bodyPr wrap="none" rtlCol="0">
            <a:spAutoFit/>
          </a:bodyPr>
          <a:lstStyle/>
          <a:p>
            <a:r>
              <a:rPr lang="ko-KR" altLang="en-US" b="1" i="1" u="sng" dirty="0" err="1">
                <a:solidFill>
                  <a:srgbClr val="7030A0"/>
                </a:solidFill>
              </a:rPr>
              <a:t>윤연오</a:t>
            </a:r>
            <a:endParaRPr lang="ko-KR" altLang="en-US" b="1" i="1" u="sng" dirty="0">
              <a:solidFill>
                <a:srgbClr val="7030A0"/>
              </a:solidFill>
            </a:endParaRPr>
          </a:p>
        </p:txBody>
      </p:sp>
      <p:sp>
        <p:nvSpPr>
          <p:cNvPr id="29" name="직사각형 28">
            <a:extLst>
              <a:ext uri="{FF2B5EF4-FFF2-40B4-BE49-F238E27FC236}">
                <a16:creationId xmlns:a16="http://schemas.microsoft.com/office/drawing/2014/main" id="{D4C99904-1732-42BA-BD76-9738CEC1D7CF}"/>
              </a:ext>
            </a:extLst>
          </p:cNvPr>
          <p:cNvSpPr/>
          <p:nvPr/>
        </p:nvSpPr>
        <p:spPr>
          <a:xfrm>
            <a:off x="0" y="-15761"/>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E394DD43-C83A-44B5-B09F-4122093D0C91}"/>
              </a:ext>
            </a:extLst>
          </p:cNvPr>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06</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31" name="TextBox 30">
            <a:extLst>
              <a:ext uri="{FF2B5EF4-FFF2-40B4-BE49-F238E27FC236}">
                <a16:creationId xmlns:a16="http://schemas.microsoft.com/office/drawing/2014/main" id="{90A3FC82-EBD6-4705-8969-1E84B49040C6}"/>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세부기능</a:t>
            </a:r>
          </a:p>
        </p:txBody>
      </p:sp>
      <p:sp>
        <p:nvSpPr>
          <p:cNvPr id="17" name="직사각형 16">
            <a:extLst>
              <a:ext uri="{FF2B5EF4-FFF2-40B4-BE49-F238E27FC236}">
                <a16:creationId xmlns:a16="http://schemas.microsoft.com/office/drawing/2014/main" id="{3CC94EED-0D01-4394-AA49-0AD4F5E1CF50}"/>
              </a:ext>
            </a:extLst>
          </p:cNvPr>
          <p:cNvSpPr/>
          <p:nvPr/>
        </p:nvSpPr>
        <p:spPr>
          <a:xfrm>
            <a:off x="3182467" y="2893444"/>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26E72DEE-6682-48E2-967C-A632C6253D7E}"/>
              </a:ext>
            </a:extLst>
          </p:cNvPr>
          <p:cNvSpPr/>
          <p:nvPr/>
        </p:nvSpPr>
        <p:spPr>
          <a:xfrm>
            <a:off x="1066797" y="2904803"/>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1281F2B5-8A18-42FA-96F1-22C7B7950B39}"/>
              </a:ext>
            </a:extLst>
          </p:cNvPr>
          <p:cNvSpPr/>
          <p:nvPr/>
        </p:nvSpPr>
        <p:spPr>
          <a:xfrm>
            <a:off x="5298137" y="2892247"/>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86AD37B4-57A2-4096-9391-78B2EDF49C80}"/>
              </a:ext>
            </a:extLst>
          </p:cNvPr>
          <p:cNvSpPr/>
          <p:nvPr/>
        </p:nvSpPr>
        <p:spPr>
          <a:xfrm>
            <a:off x="7413807" y="2892246"/>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F40E69FB-42CC-4582-AE1A-9A5AA8B47A6E}"/>
              </a:ext>
            </a:extLst>
          </p:cNvPr>
          <p:cNvSpPr/>
          <p:nvPr/>
        </p:nvSpPr>
        <p:spPr>
          <a:xfrm>
            <a:off x="9529477" y="2892245"/>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E51BB579-B3D2-4AA5-BA51-44C5F6595006}"/>
              </a:ext>
            </a:extLst>
          </p:cNvPr>
          <p:cNvSpPr txBox="1"/>
          <p:nvPr/>
        </p:nvSpPr>
        <p:spPr>
          <a:xfrm>
            <a:off x="3246542" y="2969296"/>
            <a:ext cx="1814785" cy="2662267"/>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a:t>
            </a:r>
            <a:r>
              <a:rPr lang="en-US" altLang="ko-KR" sz="1100" spc="-150" dirty="0">
                <a:latin typeface="나눔바른고딕OTF Light" pitchFamily="50" charset="-127"/>
                <a:ea typeface="나눔바른고딕OTF Light" pitchFamily="50" charset="-127"/>
              </a:rPr>
              <a:t>spring security </a:t>
            </a:r>
            <a:r>
              <a:rPr lang="ko-KR" altLang="en-US" sz="1100" spc="-150" dirty="0">
                <a:latin typeface="나눔바른고딕OTF Light" pitchFamily="50" charset="-127"/>
                <a:ea typeface="나눔바른고딕OTF Light" pitchFamily="50" charset="-127"/>
              </a:rPr>
              <a:t> </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로그인</a:t>
            </a:r>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로그아웃</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아이디저장</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네이버로그인</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댓글 </a:t>
            </a:r>
            <a:r>
              <a:rPr lang="en-US" altLang="ko-KR" sz="1100" spc="-150" dirty="0">
                <a:latin typeface="나눔바른고딕OTF Light" pitchFamily="50" charset="-127"/>
                <a:ea typeface="나눔바른고딕OTF Light" pitchFamily="50" charset="-127"/>
              </a:rPr>
              <a:t>,</a:t>
            </a:r>
          </a:p>
          <a:p>
            <a:r>
              <a:rPr lang="en-US" altLang="ko-KR"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페이징</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내 댓글 보기</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관리자페이지</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게시글관리</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일괄삭제</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신고하기</a:t>
            </a:r>
            <a:endParaRPr lang="en-US" altLang="ko-KR" sz="1100" spc="-150" dirty="0">
              <a:latin typeface="나눔바른고딕OTF Light" pitchFamily="50" charset="-127"/>
              <a:ea typeface="나눔바른고딕OTF Light" pitchFamily="50" charset="-127"/>
            </a:endParaRPr>
          </a:p>
          <a:p>
            <a:pPr marL="171450" indent="-171450">
              <a:buFontTx/>
              <a:buChar char="-"/>
            </a:pPr>
            <a:endParaRPr lang="en-US" altLang="ko-KR" sz="1100" spc="-150" dirty="0">
              <a:latin typeface="나눔바른고딕OTF Light" pitchFamily="50" charset="-127"/>
              <a:ea typeface="나눔바른고딕OTF Light" pitchFamily="50" charset="-127"/>
            </a:endParaRPr>
          </a:p>
          <a:p>
            <a:pPr marL="171450" indent="-171450">
              <a:buFontTx/>
              <a:buChar char="-"/>
            </a:pPr>
            <a:endParaRPr lang="en-US" altLang="ko-KR" sz="1100" spc="-150" dirty="0">
              <a:latin typeface="나눔바른고딕OTF Light" pitchFamily="50" charset="-127"/>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39" name="TextBox 38">
            <a:extLst>
              <a:ext uri="{FF2B5EF4-FFF2-40B4-BE49-F238E27FC236}">
                <a16:creationId xmlns:a16="http://schemas.microsoft.com/office/drawing/2014/main" id="{660515EF-0312-4241-90C8-18AB33C94104}"/>
              </a:ext>
            </a:extLst>
          </p:cNvPr>
          <p:cNvSpPr txBox="1"/>
          <p:nvPr/>
        </p:nvSpPr>
        <p:spPr>
          <a:xfrm>
            <a:off x="5367099" y="3015462"/>
            <a:ext cx="1651286" cy="1969770"/>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메인 팝업</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아이디</a:t>
            </a:r>
            <a:r>
              <a:rPr lang="en-US" altLang="ko-KR" sz="1100" spc="-150" dirty="0">
                <a:latin typeface="나눔바른고딕OTF Light" pitchFamily="50" charset="-127"/>
                <a:ea typeface="나눔바른고딕OTF Light" pitchFamily="50" charset="-127"/>
              </a:rPr>
              <a:t>/</a:t>
            </a:r>
            <a:r>
              <a:rPr lang="ko-KR" altLang="en-US" sz="1100" spc="-150" dirty="0" err="1">
                <a:latin typeface="나눔바른고딕OTF Light" pitchFamily="50" charset="-127"/>
                <a:ea typeface="나눔바른고딕OTF Light" pitchFamily="50" charset="-127"/>
              </a:rPr>
              <a:t>비밀번호찾기</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이메일 인증</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비밀번호 변경</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관심품목</a:t>
            </a:r>
            <a:endParaRPr lang="en-US" altLang="ko-KR" sz="1100" spc="-150" dirty="0">
              <a:latin typeface="나눔바른고딕OTF Light" pitchFamily="50" charset="-127"/>
              <a:ea typeface="나눔바른고딕OTF Light" pitchFamily="50" charset="-127"/>
            </a:endParaRPr>
          </a:p>
          <a:p>
            <a:r>
              <a:rPr lang="en-US" altLang="ko-KR" sz="1100" spc="-150" dirty="0">
                <a:latin typeface="나눔바른고딕OTF Light" pitchFamily="50" charset="-127"/>
                <a:ea typeface="나눔바른고딕OTF Light" pitchFamily="50" charset="-127"/>
              </a:rPr>
              <a:t> -   </a:t>
            </a:r>
            <a:r>
              <a:rPr lang="ko-KR" altLang="en-US" sz="1100" spc="-150" dirty="0">
                <a:latin typeface="나눔바른고딕OTF Light" pitchFamily="50" charset="-127"/>
                <a:ea typeface="나눔바른고딕OTF Light" pitchFamily="50" charset="-127"/>
              </a:rPr>
              <a:t>관심품목 추가</a:t>
            </a:r>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삭제</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쪽지보내기</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받은</a:t>
            </a:r>
            <a:r>
              <a:rPr lang="en-US" altLang="ko-KR" sz="1100" spc="-150" dirty="0">
                <a:latin typeface="나눔바른고딕OTF Light" pitchFamily="50" charset="-127"/>
                <a:ea typeface="나눔바른고딕OTF Light" pitchFamily="50" charset="-127"/>
              </a:rPr>
              <a:t>/</a:t>
            </a:r>
            <a:r>
              <a:rPr lang="ko-KR" altLang="en-US" sz="1100" spc="-150" dirty="0" err="1">
                <a:latin typeface="나눔바른고딕OTF Light" pitchFamily="50" charset="-127"/>
                <a:ea typeface="나눔바른고딕OTF Light" pitchFamily="50" charset="-127"/>
              </a:rPr>
              <a:t>보낸쪽지함</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일괄삭제</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페이징</a:t>
            </a: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40" name="TextBox 39">
            <a:extLst>
              <a:ext uri="{FF2B5EF4-FFF2-40B4-BE49-F238E27FC236}">
                <a16:creationId xmlns:a16="http://schemas.microsoft.com/office/drawing/2014/main" id="{08586640-7806-43B6-8070-A8947EEB53C3}"/>
              </a:ext>
            </a:extLst>
          </p:cNvPr>
          <p:cNvSpPr txBox="1"/>
          <p:nvPr/>
        </p:nvSpPr>
        <p:spPr>
          <a:xfrm>
            <a:off x="7481244" y="2992379"/>
            <a:ext cx="1724530" cy="1646605"/>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메인페이지</a:t>
            </a:r>
            <a:r>
              <a:rPr lang="ko-KR" altLang="en-US" sz="1100" spc="-150" dirty="0">
                <a:latin typeface="나눔바른고딕OTF Light" pitchFamily="50" charset="-127"/>
                <a:ea typeface="나눔바른고딕OTF Light" pitchFamily="50" charset="-127"/>
              </a:rPr>
              <a:t> </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헤더</a:t>
            </a:r>
            <a:r>
              <a:rPr lang="en-US" altLang="ko-KR"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푸터</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쪽지보내기</a:t>
            </a:r>
            <a:r>
              <a:rPr lang="ko-KR" altLang="en-US" sz="1100" spc="-150" dirty="0">
                <a:latin typeface="나눔바른고딕OTF Light" pitchFamily="50" charset="-127"/>
                <a:ea typeface="나눔바른고딕OTF Light" pitchFamily="50" charset="-127"/>
              </a:rPr>
              <a:t> 팝업</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멤버십관리</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게시글목록</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페이징</a:t>
            </a:r>
            <a:endParaRPr lang="en-US" altLang="ko-KR" sz="1100" spc="-150" dirty="0">
              <a:latin typeface="나눔바른고딕OTF Light" pitchFamily="50" charset="-127"/>
              <a:ea typeface="나눔바른고딕OTF Light" pitchFamily="50" charset="-127"/>
            </a:endParaRPr>
          </a:p>
          <a:p>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   멤버십 만료 쪽지전송</a:t>
            </a:r>
            <a:endParaRPr lang="en-US" altLang="ko-KR" sz="1100" spc="-150" dirty="0">
              <a:latin typeface="나눔바른고딕OTF Light" pitchFamily="50" charset="-127"/>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41" name="TextBox 40">
            <a:extLst>
              <a:ext uri="{FF2B5EF4-FFF2-40B4-BE49-F238E27FC236}">
                <a16:creationId xmlns:a16="http://schemas.microsoft.com/office/drawing/2014/main" id="{72892D95-29FE-42EC-8854-D7D2969E3349}"/>
              </a:ext>
            </a:extLst>
          </p:cNvPr>
          <p:cNvSpPr txBox="1"/>
          <p:nvPr/>
        </p:nvSpPr>
        <p:spPr>
          <a:xfrm>
            <a:off x="9564361" y="2992379"/>
            <a:ext cx="1905567" cy="2154436"/>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본인확인 페이지</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회원정보 수정</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닉네임 중복확인</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이메일 인증</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회원 탈퇴</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썸네일 게시판</a:t>
            </a:r>
            <a:endParaRPr lang="en-US" altLang="ko-KR" sz="1100" spc="-150" dirty="0">
              <a:latin typeface="나눔바른고딕OTF Light" pitchFamily="50" charset="-127"/>
              <a:ea typeface="나눔바른고딕OTF Light" pitchFamily="50" charset="-127"/>
            </a:endParaRPr>
          </a:p>
          <a:p>
            <a:r>
              <a:rPr lang="en-US" altLang="ko-KR"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판매중</a:t>
            </a:r>
            <a:r>
              <a:rPr lang="ko-KR" altLang="en-US" sz="1100" spc="-150" dirty="0">
                <a:latin typeface="나눔바른고딕OTF Light" pitchFamily="50" charset="-127"/>
                <a:ea typeface="나눔바른고딕OTF Light" pitchFamily="50" charset="-127"/>
              </a:rPr>
              <a:t> </a:t>
            </a:r>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판매완료 수정</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카테고리분류</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더보기페이징</a:t>
            </a:r>
            <a:endParaRPr lang="en-US" altLang="ko-KR" sz="1100" spc="-150" dirty="0">
              <a:latin typeface="나눔바른고딕OTF Light" pitchFamily="50" charset="-127"/>
              <a:ea typeface="나눔바른고딕OTF Light" pitchFamily="50" charset="-127"/>
            </a:endParaRPr>
          </a:p>
          <a:p>
            <a:pPr marL="171450" indent="-171450">
              <a:buFontTx/>
              <a:buChar char="-"/>
            </a:pPr>
            <a:endParaRPr lang="en-US" altLang="ko-KR" sz="1100" spc="-150" dirty="0">
              <a:latin typeface="나눔바른고딕OTF Light" pitchFamily="50" charset="-127"/>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42" name="TextBox 41">
            <a:extLst>
              <a:ext uri="{FF2B5EF4-FFF2-40B4-BE49-F238E27FC236}">
                <a16:creationId xmlns:a16="http://schemas.microsoft.com/office/drawing/2014/main" id="{A425367F-AACE-4A9E-A871-BB7749622667}"/>
              </a:ext>
            </a:extLst>
          </p:cNvPr>
          <p:cNvSpPr txBox="1"/>
          <p:nvPr/>
        </p:nvSpPr>
        <p:spPr>
          <a:xfrm>
            <a:off x="1200547" y="3015462"/>
            <a:ext cx="1489582" cy="2154436"/>
          </a:xfrm>
          <a:prstGeom prst="rect">
            <a:avLst/>
          </a:prstGeom>
          <a:noFill/>
          <a:ln>
            <a:noFill/>
          </a:ln>
        </p:spPr>
        <p:txBody>
          <a:bodyPr wrap="square" rtlCol="0">
            <a:spAutoFit/>
          </a:bodyPr>
          <a:lstStyle/>
          <a:p>
            <a:r>
              <a:rPr lang="ko-KR" altLang="en-US" sz="1100" spc="-150" dirty="0">
                <a:latin typeface="+mj-lt"/>
                <a:ea typeface="나눔바른고딕OTF Light" pitchFamily="50" charset="-127"/>
              </a:rPr>
              <a:t>▷ 회원가입</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아이디</a:t>
            </a:r>
            <a:r>
              <a:rPr lang="en-US" altLang="ko-KR" sz="1100" spc="-150" dirty="0">
                <a:latin typeface="+mj-lt"/>
                <a:ea typeface="나눔바른고딕OTF Light" pitchFamily="50" charset="-127"/>
              </a:rPr>
              <a:t>/</a:t>
            </a:r>
            <a:r>
              <a:rPr lang="ko-KR" altLang="en-US" sz="1100" spc="-150" dirty="0">
                <a:latin typeface="+mj-lt"/>
                <a:ea typeface="나눔바른고딕OTF Light" pitchFamily="50" charset="-127"/>
              </a:rPr>
              <a:t>닉네임 중복</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비밀번호 암호화</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이메일 인증</a:t>
            </a:r>
            <a:endParaRPr lang="en-US" altLang="ko-KR" sz="1100" spc="-150" dirty="0">
              <a:latin typeface="+mj-lt"/>
              <a:ea typeface="나눔바른고딕OTF Light" pitchFamily="50" charset="-127"/>
            </a:endParaRPr>
          </a:p>
          <a:p>
            <a:r>
              <a:rPr lang="ko-KR" altLang="en-US" sz="1100" spc="-150" dirty="0">
                <a:latin typeface="+mj-lt"/>
                <a:ea typeface="나눔바른고딕OTF Light" pitchFamily="50" charset="-127"/>
              </a:rPr>
              <a:t>▷ 멤버십</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결제 </a:t>
            </a:r>
            <a:r>
              <a:rPr lang="en-US" altLang="ko-KR" sz="1100" spc="-150" dirty="0" err="1">
                <a:latin typeface="+mj-lt"/>
                <a:ea typeface="나눔바른고딕OTF Light" pitchFamily="50" charset="-127"/>
              </a:rPr>
              <a:t>api</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취소확인페이지</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멤버십 확인페이지</a:t>
            </a:r>
            <a:endParaRPr lang="en-US" altLang="ko-KR" sz="1100" spc="-150" dirty="0">
              <a:latin typeface="+mj-lt"/>
              <a:ea typeface="나눔바른고딕OTF Light" pitchFamily="50" charset="-127"/>
            </a:endParaRPr>
          </a:p>
          <a:p>
            <a:r>
              <a:rPr lang="ko-KR" altLang="en-US" sz="1100" spc="-150" dirty="0">
                <a:latin typeface="+mj-lt"/>
                <a:ea typeface="나눔바른고딕OTF Light" pitchFamily="50" charset="-127"/>
              </a:rPr>
              <a:t>▷ </a:t>
            </a:r>
            <a:r>
              <a:rPr lang="ko-KR" altLang="en-US" sz="1100" spc="-150" dirty="0" err="1">
                <a:latin typeface="+mj-lt"/>
                <a:ea typeface="나눔바른고딕OTF Light" pitchFamily="50" charset="-127"/>
              </a:rPr>
              <a:t>내글보기</a:t>
            </a:r>
            <a:endParaRPr lang="en-US" altLang="ko-KR" sz="1100" spc="-150" dirty="0">
              <a:latin typeface="+mj-lt"/>
              <a:ea typeface="나눔바른고딕OTF Light" pitchFamily="50" charset="-127"/>
            </a:endParaRPr>
          </a:p>
          <a:p>
            <a:r>
              <a:rPr lang="en-US" altLang="ko-KR" sz="1100" spc="-150" dirty="0">
                <a:latin typeface="+mj-lt"/>
                <a:ea typeface="나눔바른고딕OTF Light" pitchFamily="50" charset="-127"/>
              </a:rPr>
              <a:t>- </a:t>
            </a:r>
            <a:r>
              <a:rPr lang="ko-KR" altLang="en-US" sz="1100" spc="-150" dirty="0">
                <a:latin typeface="+mj-lt"/>
                <a:ea typeface="나눔바른고딕OTF Light" pitchFamily="50" charset="-127"/>
              </a:rPr>
              <a:t>더보기페이징</a:t>
            </a:r>
            <a:endParaRPr lang="en-US" altLang="ko-KR" sz="1100" spc="-150" dirty="0">
              <a:latin typeface="+mj-lt"/>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Tree>
    <p:extLst>
      <p:ext uri="{BB962C8B-B14F-4D97-AF65-F5344CB8AC3E}">
        <p14:creationId xmlns:p14="http://schemas.microsoft.com/office/powerpoint/2010/main" val="141672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7" grpId="0" animBg="1"/>
      <p:bldP spid="33" grpId="0" animBg="1"/>
      <p:bldP spid="34" grpId="0" animBg="1"/>
      <p:bldP spid="35" grpId="0" animBg="1"/>
      <p:bldP spid="36" grpId="0" animBg="1"/>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06</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세부기능</a:t>
            </a:r>
          </a:p>
        </p:txBody>
      </p:sp>
      <p:sp>
        <p:nvSpPr>
          <p:cNvPr id="6" name="TextBox 5">
            <a:extLst>
              <a:ext uri="{FF2B5EF4-FFF2-40B4-BE49-F238E27FC236}">
                <a16:creationId xmlns:a16="http://schemas.microsoft.com/office/drawing/2014/main" id="{985F7A8A-DD4E-4A5D-AAB3-92287463ED36}"/>
              </a:ext>
            </a:extLst>
          </p:cNvPr>
          <p:cNvSpPr txBox="1"/>
          <p:nvPr/>
        </p:nvSpPr>
        <p:spPr>
          <a:xfrm>
            <a:off x="146812" y="1188676"/>
            <a:ext cx="6768752" cy="369332"/>
          </a:xfrm>
          <a:prstGeom prst="rect">
            <a:avLst/>
          </a:prstGeom>
          <a:noFill/>
        </p:spPr>
        <p:txBody>
          <a:bodyPr wrap="square" rtlCol="0">
            <a:spAutoFit/>
          </a:bodyPr>
          <a:lstStyle/>
          <a:p>
            <a:r>
              <a:rPr lang="en-US" altLang="ko-KR" spc="-150" dirty="0">
                <a:latin typeface="+mj-ea"/>
                <a:ea typeface="+mj-ea"/>
              </a:rPr>
              <a:t>2)  </a:t>
            </a:r>
            <a:r>
              <a:rPr lang="ko-KR" altLang="en-US" spc="-150" dirty="0">
                <a:latin typeface="+mj-ea"/>
                <a:ea typeface="+mj-ea"/>
              </a:rPr>
              <a:t>일정표</a:t>
            </a:r>
          </a:p>
        </p:txBody>
      </p:sp>
      <p:sp>
        <p:nvSpPr>
          <p:cNvPr id="14" name="직사각형 13">
            <a:extLst>
              <a:ext uri="{FF2B5EF4-FFF2-40B4-BE49-F238E27FC236}">
                <a16:creationId xmlns:a16="http://schemas.microsoft.com/office/drawing/2014/main" id="{8F1F8C47-AAF6-4002-B941-89E2F632802F}"/>
              </a:ext>
            </a:extLst>
          </p:cNvPr>
          <p:cNvSpPr/>
          <p:nvPr/>
        </p:nvSpPr>
        <p:spPr>
          <a:xfrm>
            <a:off x="1323519" y="1558007"/>
            <a:ext cx="9694105" cy="50084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1665291-E517-45F9-B02E-3CC749AC2A9B}"/>
              </a:ext>
            </a:extLst>
          </p:cNvPr>
          <p:cNvPicPr>
            <a:picLocks noChangeAspect="1"/>
          </p:cNvPicPr>
          <p:nvPr/>
        </p:nvPicPr>
        <p:blipFill>
          <a:blip r:embed="rId2"/>
          <a:stretch>
            <a:fillRect/>
          </a:stretch>
        </p:blipFill>
        <p:spPr>
          <a:xfrm>
            <a:off x="1418381" y="1684365"/>
            <a:ext cx="9518558" cy="4743441"/>
          </a:xfrm>
          <a:prstGeom prst="rect">
            <a:avLst/>
          </a:prstGeom>
        </p:spPr>
      </p:pic>
    </p:spTree>
    <p:extLst>
      <p:ext uri="{BB962C8B-B14F-4D97-AF65-F5344CB8AC3E}">
        <p14:creationId xmlns:p14="http://schemas.microsoft.com/office/powerpoint/2010/main" val="235147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5522666"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r>
              <a:rPr lang="en-US" altLang="ko-KR" sz="2800" dirty="0">
                <a:solidFill>
                  <a:schemeClr val="bg1"/>
                </a:solidFill>
                <a:latin typeface="휴먼둥근헤드라인" panose="02030504000101010101" pitchFamily="18" charset="-127"/>
                <a:ea typeface="휴먼둥근헤드라인" panose="02030504000101010101" pitchFamily="18" charset="-127"/>
              </a:rPr>
              <a:t>– spring security</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16" name="TextBox 15">
            <a:extLst>
              <a:ext uri="{FF2B5EF4-FFF2-40B4-BE49-F238E27FC236}">
                <a16:creationId xmlns:a16="http://schemas.microsoft.com/office/drawing/2014/main" id="{D81DB712-FEF6-4753-9373-7D62C8202A63}"/>
              </a:ext>
            </a:extLst>
          </p:cNvPr>
          <p:cNvSpPr txBox="1"/>
          <p:nvPr/>
        </p:nvSpPr>
        <p:spPr>
          <a:xfrm>
            <a:off x="1460435" y="1177202"/>
            <a:ext cx="5264727" cy="461665"/>
          </a:xfrm>
          <a:prstGeom prst="rect">
            <a:avLst/>
          </a:prstGeom>
          <a:noFill/>
        </p:spPr>
        <p:txBody>
          <a:bodyPr wrap="square" rtlCol="0">
            <a:spAutoFit/>
          </a:bodyPr>
          <a:lstStyle/>
          <a:p>
            <a:pPr algn="l"/>
            <a:r>
              <a:rPr lang="en-US" altLang="ko-KR" sz="2400" b="1" dirty="0" err="1">
                <a:solidFill>
                  <a:srgbClr val="555555"/>
                </a:solidFill>
                <a:latin typeface="Noto Sans CJK KR"/>
              </a:rPr>
              <a:t>Csrf</a:t>
            </a:r>
            <a:r>
              <a:rPr lang="ko-KR" altLang="en-US" sz="2400" b="1" i="0" dirty="0">
                <a:solidFill>
                  <a:srgbClr val="555555"/>
                </a:solidFill>
                <a:effectLst/>
                <a:latin typeface="Noto Sans CJK KR"/>
              </a:rPr>
              <a:t>토큰 기반 인증</a:t>
            </a:r>
          </a:p>
        </p:txBody>
      </p:sp>
      <p:sp>
        <p:nvSpPr>
          <p:cNvPr id="27" name="직사각형 26">
            <a:extLst>
              <a:ext uri="{FF2B5EF4-FFF2-40B4-BE49-F238E27FC236}">
                <a16:creationId xmlns:a16="http://schemas.microsoft.com/office/drawing/2014/main" id="{9FDB5EC7-0080-4D26-97EE-E58044857455}"/>
              </a:ext>
            </a:extLst>
          </p:cNvPr>
          <p:cNvSpPr/>
          <p:nvPr/>
        </p:nvSpPr>
        <p:spPr>
          <a:xfrm>
            <a:off x="1156448" y="1210028"/>
            <a:ext cx="190500" cy="323850"/>
          </a:xfrm>
          <a:prstGeom prst="rect">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C96D7346-3094-40DE-B11B-8FB84B52B1CF}"/>
              </a:ext>
            </a:extLst>
          </p:cNvPr>
          <p:cNvPicPr>
            <a:picLocks noChangeAspect="1"/>
          </p:cNvPicPr>
          <p:nvPr/>
        </p:nvPicPr>
        <p:blipFill>
          <a:blip r:embed="rId2"/>
          <a:stretch>
            <a:fillRect/>
          </a:stretch>
        </p:blipFill>
        <p:spPr>
          <a:xfrm>
            <a:off x="299763" y="1865222"/>
            <a:ext cx="4660162" cy="4062098"/>
          </a:xfrm>
          <a:prstGeom prst="rect">
            <a:avLst/>
          </a:prstGeom>
        </p:spPr>
      </p:pic>
      <p:sp>
        <p:nvSpPr>
          <p:cNvPr id="6" name="TextBox 5">
            <a:extLst>
              <a:ext uri="{FF2B5EF4-FFF2-40B4-BE49-F238E27FC236}">
                <a16:creationId xmlns:a16="http://schemas.microsoft.com/office/drawing/2014/main" id="{36FB9152-E298-4C35-AD51-DADADD263A56}"/>
              </a:ext>
            </a:extLst>
          </p:cNvPr>
          <p:cNvSpPr txBox="1"/>
          <p:nvPr/>
        </p:nvSpPr>
        <p:spPr>
          <a:xfrm>
            <a:off x="1462148" y="6153675"/>
            <a:ext cx="1891223" cy="369332"/>
          </a:xfrm>
          <a:prstGeom prst="rect">
            <a:avLst/>
          </a:prstGeom>
          <a:noFill/>
        </p:spPr>
        <p:txBody>
          <a:bodyPr wrap="none" rtlCol="0">
            <a:spAutoFit/>
          </a:bodyPr>
          <a:lstStyle/>
          <a:p>
            <a:r>
              <a:rPr lang="en-US" altLang="ko-KR" b="1" i="1" dirty="0">
                <a:solidFill>
                  <a:srgbClr val="FF0000"/>
                </a:solidFill>
              </a:rPr>
              <a:t>AJAX POST</a:t>
            </a:r>
            <a:r>
              <a:rPr lang="ko-KR" altLang="en-US" b="1" i="1" dirty="0">
                <a:solidFill>
                  <a:srgbClr val="FF0000"/>
                </a:solidFill>
              </a:rPr>
              <a:t>전송</a:t>
            </a:r>
          </a:p>
        </p:txBody>
      </p:sp>
      <p:pic>
        <p:nvPicPr>
          <p:cNvPr id="8" name="그림 7">
            <a:extLst>
              <a:ext uri="{FF2B5EF4-FFF2-40B4-BE49-F238E27FC236}">
                <a16:creationId xmlns:a16="http://schemas.microsoft.com/office/drawing/2014/main" id="{457EF038-A1DB-490D-8835-138557661072}"/>
              </a:ext>
            </a:extLst>
          </p:cNvPr>
          <p:cNvPicPr>
            <a:picLocks noChangeAspect="1"/>
          </p:cNvPicPr>
          <p:nvPr/>
        </p:nvPicPr>
        <p:blipFill>
          <a:blip r:embed="rId3"/>
          <a:stretch>
            <a:fillRect/>
          </a:stretch>
        </p:blipFill>
        <p:spPr>
          <a:xfrm>
            <a:off x="5296619" y="2838451"/>
            <a:ext cx="6185303" cy="2842347"/>
          </a:xfrm>
          <a:prstGeom prst="rect">
            <a:avLst/>
          </a:prstGeom>
        </p:spPr>
      </p:pic>
      <p:sp>
        <p:nvSpPr>
          <p:cNvPr id="29" name="TextBox 28">
            <a:extLst>
              <a:ext uri="{FF2B5EF4-FFF2-40B4-BE49-F238E27FC236}">
                <a16:creationId xmlns:a16="http://schemas.microsoft.com/office/drawing/2014/main" id="{C291ECF2-9157-4283-8A41-FB6F8BC751F5}"/>
              </a:ext>
            </a:extLst>
          </p:cNvPr>
          <p:cNvSpPr txBox="1"/>
          <p:nvPr/>
        </p:nvSpPr>
        <p:spPr>
          <a:xfrm>
            <a:off x="7394446" y="6081977"/>
            <a:ext cx="1989647" cy="369332"/>
          </a:xfrm>
          <a:prstGeom prst="rect">
            <a:avLst/>
          </a:prstGeom>
          <a:noFill/>
        </p:spPr>
        <p:txBody>
          <a:bodyPr wrap="none" rtlCol="0">
            <a:spAutoFit/>
          </a:bodyPr>
          <a:lstStyle/>
          <a:p>
            <a:r>
              <a:rPr lang="en-US" altLang="ko-KR" b="1" i="1" dirty="0">
                <a:solidFill>
                  <a:srgbClr val="FF0000"/>
                </a:solidFill>
              </a:rPr>
              <a:t>FORM POST</a:t>
            </a:r>
            <a:r>
              <a:rPr lang="ko-KR" altLang="en-US" b="1" i="1" dirty="0">
                <a:solidFill>
                  <a:srgbClr val="FF0000"/>
                </a:solidFill>
              </a:rPr>
              <a:t>전송</a:t>
            </a:r>
          </a:p>
        </p:txBody>
      </p:sp>
    </p:spTree>
    <p:extLst>
      <p:ext uri="{BB962C8B-B14F-4D97-AF65-F5344CB8AC3E}">
        <p14:creationId xmlns:p14="http://schemas.microsoft.com/office/powerpoint/2010/main" val="236344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5522666"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r>
              <a:rPr lang="en-US" altLang="ko-KR" sz="2800" dirty="0">
                <a:solidFill>
                  <a:schemeClr val="bg1"/>
                </a:solidFill>
                <a:latin typeface="휴먼둥근헤드라인" panose="02030504000101010101" pitchFamily="18" charset="-127"/>
                <a:ea typeface="휴먼둥근헤드라인" panose="02030504000101010101" pitchFamily="18" charset="-127"/>
              </a:rPr>
              <a:t>– spring security</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18" name="TextBox 17">
            <a:extLst>
              <a:ext uri="{FF2B5EF4-FFF2-40B4-BE49-F238E27FC236}">
                <a16:creationId xmlns:a16="http://schemas.microsoft.com/office/drawing/2014/main" id="{2190039A-5196-4D6E-B4FD-8FC0B30A65AC}"/>
              </a:ext>
            </a:extLst>
          </p:cNvPr>
          <p:cNvSpPr txBox="1"/>
          <p:nvPr/>
        </p:nvSpPr>
        <p:spPr>
          <a:xfrm>
            <a:off x="1106455" y="1735475"/>
            <a:ext cx="9979090" cy="1184940"/>
          </a:xfrm>
          <a:prstGeom prst="rect">
            <a:avLst/>
          </a:prstGeom>
          <a:noFill/>
        </p:spPr>
        <p:txBody>
          <a:bodyPr wrap="square" rtlCol="0">
            <a:spAutoFit/>
          </a:bodyPr>
          <a:lstStyle/>
          <a:p>
            <a:pPr algn="l"/>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security:intercept-url</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pattern</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"/membership.do" </a:t>
            </a:r>
            <a:r>
              <a:rPr lang="en-US" altLang="ko-KR" sz="1200" i="1" dirty="0">
                <a:solidFill>
                  <a:srgbClr val="7F007F"/>
                </a:solidFill>
                <a:latin typeface="Consolas" panose="020B0609020204030204" pitchFamily="49" charset="0"/>
              </a:rPr>
              <a:t>access</a:t>
            </a:r>
            <a:r>
              <a:rPr lang="en-US" altLang="ko-KR" sz="1200" i="1"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hasRole</a:t>
            </a:r>
            <a:r>
              <a:rPr lang="en-US" altLang="ko-KR" sz="1200" i="1" dirty="0">
                <a:solidFill>
                  <a:srgbClr val="2A00FF"/>
                </a:solidFill>
                <a:latin typeface="Consolas" panose="020B0609020204030204" pitchFamily="49" charset="0"/>
              </a:rPr>
              <a:t>('ROLE_ADMIN')"</a:t>
            </a:r>
            <a:r>
              <a:rPr lang="en-US" altLang="ko-KR" sz="1200" i="1" dirty="0">
                <a:solidFill>
                  <a:srgbClr val="008080"/>
                </a:solidFill>
                <a:latin typeface="Consolas" panose="020B0609020204030204" pitchFamily="49" charset="0"/>
              </a:rPr>
              <a:t>/&gt;</a:t>
            </a:r>
          </a:p>
          <a:p>
            <a:pPr algn="l"/>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security:intercept-url</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pattern</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"/mshipSelect.do" </a:t>
            </a:r>
            <a:r>
              <a:rPr lang="en-US" altLang="ko-KR" sz="1200" i="1" dirty="0">
                <a:solidFill>
                  <a:srgbClr val="7F007F"/>
                </a:solidFill>
                <a:latin typeface="Consolas" panose="020B0609020204030204" pitchFamily="49" charset="0"/>
              </a:rPr>
              <a:t>access</a:t>
            </a:r>
            <a:r>
              <a:rPr lang="en-US" altLang="ko-KR" sz="1200" i="1"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hasRole</a:t>
            </a:r>
            <a:r>
              <a:rPr lang="en-US" altLang="ko-KR" sz="1200" i="1" dirty="0">
                <a:solidFill>
                  <a:srgbClr val="2A00FF"/>
                </a:solidFill>
                <a:latin typeface="Consolas" panose="020B0609020204030204" pitchFamily="49" charset="0"/>
              </a:rPr>
              <a:t>('ROLE_MEMBER')"</a:t>
            </a:r>
            <a:r>
              <a:rPr lang="en-US" altLang="ko-KR" sz="1200" i="1" dirty="0">
                <a:solidFill>
                  <a:srgbClr val="008080"/>
                </a:solidFill>
                <a:latin typeface="Consolas" panose="020B0609020204030204" pitchFamily="49" charset="0"/>
              </a:rPr>
              <a:t>/&gt;</a:t>
            </a:r>
          </a:p>
          <a:p>
            <a:pPr algn="l"/>
            <a:endParaRPr lang="en-US" altLang="ko-KR" sz="1000" dirty="0">
              <a:solidFill>
                <a:srgbClr val="008080"/>
              </a:solidFill>
              <a:latin typeface="Consolas" panose="020B0609020204030204" pitchFamily="49" charset="0"/>
            </a:endParaRPr>
          </a:p>
          <a:p>
            <a:pPr algn="l"/>
            <a:r>
              <a:rPr lang="en-US" altLang="ko-KR" sz="10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sec:authorize</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access</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isAuthenticated</a:t>
            </a:r>
            <a:r>
              <a:rPr lang="en-US" altLang="ko-KR" sz="1200" i="1" dirty="0">
                <a:solidFill>
                  <a:srgbClr val="2A00FF"/>
                </a:solidFill>
                <a:latin typeface="Consolas" panose="020B0609020204030204" pitchFamily="49" charset="0"/>
              </a:rPr>
              <a:t>()”</a:t>
            </a:r>
            <a:r>
              <a:rPr lang="en-US" altLang="ko-KR" sz="1200" i="1" dirty="0">
                <a:solidFill>
                  <a:srgbClr val="008080"/>
                </a:solidFill>
                <a:latin typeface="Consolas" panose="020B0609020204030204" pitchFamily="49" charset="0"/>
              </a:rPr>
              <a:t>&gt; </a:t>
            </a:r>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sec:authorize</a:t>
            </a:r>
            <a:r>
              <a:rPr lang="en-US" altLang="ko-KR" sz="1200" dirty="0">
                <a:solidFill>
                  <a:srgbClr val="008080"/>
                </a:solidFill>
                <a:latin typeface="Consolas" panose="020B0609020204030204" pitchFamily="49" charset="0"/>
              </a:rPr>
              <a:t>&gt;</a:t>
            </a:r>
          </a:p>
          <a:p>
            <a:endParaRPr lang="en-US" altLang="ko-KR" sz="1100" dirty="0">
              <a:ln>
                <a:solidFill>
                  <a:schemeClr val="tx1">
                    <a:lumMod val="75000"/>
                    <a:lumOff val="25000"/>
                    <a:alpha val="15000"/>
                  </a:schemeClr>
                </a:solidFill>
              </a:ln>
              <a:solidFill>
                <a:srgbClr val="008080"/>
              </a:solidFill>
              <a:latin typeface="Consolas" panose="020B0609020204030204" pitchFamily="49" charset="0"/>
              <a:ea typeface="KoPub돋움체 Medium" panose="00000600000000000000" pitchFamily="2" charset="-127"/>
            </a:endParaRPr>
          </a:p>
          <a:p>
            <a:pPr algn="l"/>
            <a:r>
              <a:rPr lang="en-US" altLang="ko-KR" sz="1400" dirty="0">
                <a:solidFill>
                  <a:srgbClr val="BF5F3F"/>
                </a:solidFill>
                <a:latin typeface="Consolas" panose="020B0609020204030204" pitchFamily="49" charset="0"/>
              </a:rPr>
              <a:t>&lt;%@ </a:t>
            </a:r>
            <a:r>
              <a:rPr lang="en-US" altLang="ko-KR" sz="1400" dirty="0" err="1">
                <a:solidFill>
                  <a:srgbClr val="3F7F7F"/>
                </a:solidFill>
                <a:latin typeface="Consolas" panose="020B0609020204030204" pitchFamily="49" charset="0"/>
              </a:rPr>
              <a:t>taglib</a:t>
            </a:r>
            <a:r>
              <a:rPr lang="en-US" altLang="ko-KR" sz="1400" dirty="0">
                <a:solidFill>
                  <a:srgbClr val="3F7F7F"/>
                </a:solidFill>
                <a:latin typeface="Consolas" panose="020B0609020204030204" pitchFamily="49" charset="0"/>
              </a:rPr>
              <a:t> </a:t>
            </a:r>
            <a:r>
              <a:rPr lang="en-US" altLang="ko-KR" sz="1400" dirty="0">
                <a:solidFill>
                  <a:srgbClr val="7F007F"/>
                </a:solidFill>
                <a:latin typeface="Consolas" panose="020B0609020204030204" pitchFamily="49" charset="0"/>
              </a:rPr>
              <a:t>prefix</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"sec” </a:t>
            </a:r>
            <a:r>
              <a:rPr lang="en-US" altLang="ko-KR" sz="1400" dirty="0" err="1">
                <a:solidFill>
                  <a:srgbClr val="7F007F"/>
                </a:solidFill>
                <a:latin typeface="Consolas" panose="020B0609020204030204" pitchFamily="49" charset="0"/>
              </a:rPr>
              <a:t>uri</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"http://www.springframework.org/security/tags"</a:t>
            </a:r>
            <a:r>
              <a:rPr lang="en-US" altLang="ko-KR" sz="1400" i="1" dirty="0">
                <a:solidFill>
                  <a:srgbClr val="BF5F3F"/>
                </a:solidFill>
                <a:latin typeface="Consolas" panose="020B0609020204030204" pitchFamily="49" charset="0"/>
              </a:rPr>
              <a:t>%&gt;</a:t>
            </a:r>
            <a:endParaRPr lang="ko-KR" altLang="en-US" sz="700"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19" name="TextBox 18">
            <a:extLst>
              <a:ext uri="{FF2B5EF4-FFF2-40B4-BE49-F238E27FC236}">
                <a16:creationId xmlns:a16="http://schemas.microsoft.com/office/drawing/2014/main" id="{B56FB2E0-C41D-48F4-94F8-F4E292401DFE}"/>
              </a:ext>
            </a:extLst>
          </p:cNvPr>
          <p:cNvSpPr txBox="1"/>
          <p:nvPr/>
        </p:nvSpPr>
        <p:spPr>
          <a:xfrm>
            <a:off x="1533940" y="1210028"/>
            <a:ext cx="5791200" cy="430887"/>
          </a:xfrm>
          <a:prstGeom prst="rect">
            <a:avLst/>
          </a:prstGeom>
          <a:noFill/>
        </p:spPr>
        <p:txBody>
          <a:bodyPr wrap="square" rtlCol="0">
            <a:spAutoFit/>
          </a:bodyPr>
          <a:lstStyle/>
          <a:p>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User </a:t>
            </a:r>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접근 권한 설정 </a:t>
            </a:r>
          </a:p>
        </p:txBody>
      </p:sp>
      <p:sp>
        <p:nvSpPr>
          <p:cNvPr id="27" name="직사각형 26">
            <a:extLst>
              <a:ext uri="{FF2B5EF4-FFF2-40B4-BE49-F238E27FC236}">
                <a16:creationId xmlns:a16="http://schemas.microsoft.com/office/drawing/2014/main" id="{9FDB5EC7-0080-4D26-97EE-E58044857455}"/>
              </a:ext>
            </a:extLst>
          </p:cNvPr>
          <p:cNvSpPr/>
          <p:nvPr/>
        </p:nvSpPr>
        <p:spPr>
          <a:xfrm>
            <a:off x="1156448" y="1210028"/>
            <a:ext cx="190500" cy="323850"/>
          </a:xfrm>
          <a:prstGeom prst="rect">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5A0649EF-67AA-498E-B4BD-C0C1073381B2}"/>
              </a:ext>
            </a:extLst>
          </p:cNvPr>
          <p:cNvPicPr>
            <a:picLocks noChangeAspect="1"/>
          </p:cNvPicPr>
          <p:nvPr/>
        </p:nvPicPr>
        <p:blipFill>
          <a:blip r:embed="rId2"/>
          <a:stretch>
            <a:fillRect/>
          </a:stretch>
        </p:blipFill>
        <p:spPr>
          <a:xfrm>
            <a:off x="1627501" y="3253630"/>
            <a:ext cx="2591639" cy="3064749"/>
          </a:xfrm>
          <a:prstGeom prst="rect">
            <a:avLst/>
          </a:prstGeom>
        </p:spPr>
      </p:pic>
      <p:pic>
        <p:nvPicPr>
          <p:cNvPr id="11" name="그림 10">
            <a:extLst>
              <a:ext uri="{FF2B5EF4-FFF2-40B4-BE49-F238E27FC236}">
                <a16:creationId xmlns:a16="http://schemas.microsoft.com/office/drawing/2014/main" id="{0CFB0ABB-06E3-4858-8967-6F75842D5E9F}"/>
              </a:ext>
            </a:extLst>
          </p:cNvPr>
          <p:cNvPicPr>
            <a:picLocks noChangeAspect="1"/>
          </p:cNvPicPr>
          <p:nvPr/>
        </p:nvPicPr>
        <p:blipFill>
          <a:blip r:embed="rId3"/>
          <a:stretch>
            <a:fillRect/>
          </a:stretch>
        </p:blipFill>
        <p:spPr>
          <a:xfrm>
            <a:off x="5218400" y="4786005"/>
            <a:ext cx="3465334" cy="1444482"/>
          </a:xfrm>
          <a:prstGeom prst="rect">
            <a:avLst/>
          </a:prstGeom>
        </p:spPr>
      </p:pic>
      <p:pic>
        <p:nvPicPr>
          <p:cNvPr id="13" name="그림 12">
            <a:extLst>
              <a:ext uri="{FF2B5EF4-FFF2-40B4-BE49-F238E27FC236}">
                <a16:creationId xmlns:a16="http://schemas.microsoft.com/office/drawing/2014/main" id="{47802F74-F6DC-4E2F-886D-8BF00186CCCB}"/>
              </a:ext>
            </a:extLst>
          </p:cNvPr>
          <p:cNvPicPr>
            <a:picLocks noChangeAspect="1"/>
          </p:cNvPicPr>
          <p:nvPr/>
        </p:nvPicPr>
        <p:blipFill rotWithShape="1">
          <a:blip r:embed="rId4"/>
          <a:srcRect b="27734"/>
          <a:stretch/>
        </p:blipFill>
        <p:spPr>
          <a:xfrm>
            <a:off x="5218401" y="3174105"/>
            <a:ext cx="3465333" cy="1444483"/>
          </a:xfrm>
          <a:prstGeom prst="rect">
            <a:avLst/>
          </a:prstGeom>
        </p:spPr>
      </p:pic>
      <p:sp>
        <p:nvSpPr>
          <p:cNvPr id="14" name="TextBox 13">
            <a:extLst>
              <a:ext uri="{FF2B5EF4-FFF2-40B4-BE49-F238E27FC236}">
                <a16:creationId xmlns:a16="http://schemas.microsoft.com/office/drawing/2014/main" id="{85167EA8-D42F-4D8C-921A-7B084082D443}"/>
              </a:ext>
            </a:extLst>
          </p:cNvPr>
          <p:cNvSpPr txBox="1"/>
          <p:nvPr/>
        </p:nvSpPr>
        <p:spPr>
          <a:xfrm>
            <a:off x="8836134" y="5750344"/>
            <a:ext cx="3258886" cy="369332"/>
          </a:xfrm>
          <a:prstGeom prst="rect">
            <a:avLst/>
          </a:prstGeom>
          <a:noFill/>
        </p:spPr>
        <p:txBody>
          <a:bodyPr wrap="square" rtlCol="0">
            <a:spAutoFit/>
          </a:bodyPr>
          <a:lstStyle/>
          <a:p>
            <a:r>
              <a:rPr lang="ko-KR" altLang="en-US" b="1" i="1" dirty="0" err="1">
                <a:solidFill>
                  <a:srgbClr val="FF0000"/>
                </a:solidFill>
              </a:rPr>
              <a:t>로그인시</a:t>
            </a:r>
            <a:r>
              <a:rPr lang="ko-KR" altLang="en-US" b="1" i="1" dirty="0">
                <a:solidFill>
                  <a:srgbClr val="FF0000"/>
                </a:solidFill>
              </a:rPr>
              <a:t> 글쓰기 버튼 활성</a:t>
            </a:r>
          </a:p>
        </p:txBody>
      </p:sp>
    </p:spTree>
    <p:extLst>
      <p:ext uri="{BB962C8B-B14F-4D97-AF65-F5344CB8AC3E}">
        <p14:creationId xmlns:p14="http://schemas.microsoft.com/office/powerpoint/2010/main" val="55316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5522666"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r>
              <a:rPr lang="en-US" altLang="ko-KR" sz="2800" dirty="0">
                <a:solidFill>
                  <a:schemeClr val="bg1"/>
                </a:solidFill>
                <a:latin typeface="휴먼둥근헤드라인" panose="02030504000101010101" pitchFamily="18" charset="-127"/>
                <a:ea typeface="휴먼둥근헤드라인" panose="02030504000101010101" pitchFamily="18" charset="-127"/>
              </a:rPr>
              <a:t>– spring security</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23" name="TextBox 22">
            <a:extLst>
              <a:ext uri="{FF2B5EF4-FFF2-40B4-BE49-F238E27FC236}">
                <a16:creationId xmlns:a16="http://schemas.microsoft.com/office/drawing/2014/main" id="{431210B5-EE00-4C0C-A2EF-2A7EDFF4952F}"/>
              </a:ext>
            </a:extLst>
          </p:cNvPr>
          <p:cNvSpPr txBox="1"/>
          <p:nvPr/>
        </p:nvSpPr>
        <p:spPr>
          <a:xfrm>
            <a:off x="1533940" y="1188676"/>
            <a:ext cx="5791200" cy="430887"/>
          </a:xfrm>
          <a:prstGeom prst="rect">
            <a:avLst/>
          </a:prstGeom>
          <a:noFill/>
        </p:spPr>
        <p:txBody>
          <a:bodyPr wrap="square" rtlCol="0">
            <a:spAutoFit/>
          </a:bodyPr>
          <a:lstStyle/>
          <a:p>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Spring security </a:t>
            </a:r>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암호화 </a:t>
            </a:r>
          </a:p>
        </p:txBody>
      </p:sp>
      <p:sp>
        <p:nvSpPr>
          <p:cNvPr id="27" name="직사각형 26">
            <a:extLst>
              <a:ext uri="{FF2B5EF4-FFF2-40B4-BE49-F238E27FC236}">
                <a16:creationId xmlns:a16="http://schemas.microsoft.com/office/drawing/2014/main" id="{9FDB5EC7-0080-4D26-97EE-E58044857455}"/>
              </a:ext>
            </a:extLst>
          </p:cNvPr>
          <p:cNvSpPr/>
          <p:nvPr/>
        </p:nvSpPr>
        <p:spPr>
          <a:xfrm>
            <a:off x="1156448" y="1210028"/>
            <a:ext cx="190500" cy="323850"/>
          </a:xfrm>
          <a:prstGeom prst="rect">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11B7B11B-64EB-4486-879E-689B8010169F}"/>
              </a:ext>
            </a:extLst>
          </p:cNvPr>
          <p:cNvPicPr>
            <a:picLocks noChangeAspect="1"/>
          </p:cNvPicPr>
          <p:nvPr/>
        </p:nvPicPr>
        <p:blipFill>
          <a:blip r:embed="rId2"/>
          <a:stretch>
            <a:fillRect/>
          </a:stretch>
        </p:blipFill>
        <p:spPr>
          <a:xfrm>
            <a:off x="6679022" y="3176877"/>
            <a:ext cx="4647236" cy="2528455"/>
          </a:xfrm>
          <a:prstGeom prst="rect">
            <a:avLst/>
          </a:prstGeom>
        </p:spPr>
      </p:pic>
      <p:sp>
        <p:nvSpPr>
          <p:cNvPr id="29" name="TextBox 28">
            <a:extLst>
              <a:ext uri="{FF2B5EF4-FFF2-40B4-BE49-F238E27FC236}">
                <a16:creationId xmlns:a16="http://schemas.microsoft.com/office/drawing/2014/main" id="{F3889F82-6040-46C6-8B2E-40A9BC549015}"/>
              </a:ext>
            </a:extLst>
          </p:cNvPr>
          <p:cNvSpPr txBox="1"/>
          <p:nvPr/>
        </p:nvSpPr>
        <p:spPr>
          <a:xfrm>
            <a:off x="1346948" y="1985738"/>
            <a:ext cx="9161100" cy="1015663"/>
          </a:xfrm>
          <a:prstGeom prst="rect">
            <a:avLst/>
          </a:prstGeom>
          <a:noFill/>
        </p:spPr>
        <p:txBody>
          <a:bodyPr wrap="square" rtlCol="0">
            <a:spAutoFit/>
          </a:bodyPr>
          <a:lstStyle/>
          <a:p>
            <a:pPr algn="l"/>
            <a:r>
              <a:rPr lang="en-US" altLang="ko-KR" sz="1200" dirty="0">
                <a:solidFill>
                  <a:srgbClr val="000000"/>
                </a:solidFill>
                <a:latin typeface="Consolas" panose="020B0609020204030204" pitchFamily="49" charset="0"/>
              </a:rPr>
              <a:t>String </a:t>
            </a:r>
            <a:r>
              <a:rPr lang="en-US" altLang="ko-KR" sz="1200" dirty="0" err="1">
                <a:solidFill>
                  <a:srgbClr val="6A3E3E"/>
                </a:solidFill>
                <a:latin typeface="Consolas" panose="020B0609020204030204" pitchFamily="49" charset="0"/>
              </a:rPr>
              <a:t>inputPw</a:t>
            </a:r>
            <a:r>
              <a:rPr lang="en-US" altLang="ko-KR" sz="1200" dirty="0">
                <a:solidFill>
                  <a:srgbClr val="000000"/>
                </a:solidFill>
                <a:latin typeface="Consolas" panose="020B0609020204030204" pitchFamily="49" charset="0"/>
              </a:rPr>
              <a:t> = </a:t>
            </a:r>
            <a:r>
              <a:rPr lang="en-US" altLang="ko-KR" sz="1200" dirty="0" err="1">
                <a:solidFill>
                  <a:srgbClr val="6A3E3E"/>
                </a:solidFill>
                <a:latin typeface="Consolas" panose="020B0609020204030204" pitchFamily="49" charset="0"/>
              </a:rPr>
              <a:t>member</a:t>
            </a:r>
            <a:r>
              <a:rPr lang="en-US" altLang="ko-KR" sz="1200" dirty="0" err="1">
                <a:solidFill>
                  <a:srgbClr val="000000"/>
                </a:solidFill>
                <a:latin typeface="Consolas" panose="020B0609020204030204" pitchFamily="49" charset="0"/>
              </a:rPr>
              <a:t>.getPassword</a:t>
            </a:r>
            <a:r>
              <a:rPr lang="en-US" altLang="ko-KR" sz="1200" dirty="0">
                <a:solidFill>
                  <a:srgbClr val="000000"/>
                </a:solidFill>
                <a:latin typeface="Consolas" panose="020B0609020204030204" pitchFamily="49" charset="0"/>
              </a:rPr>
              <a:t>();</a:t>
            </a:r>
          </a:p>
          <a:p>
            <a:pPr algn="l"/>
            <a:r>
              <a:rPr lang="en-US" altLang="ko-KR" sz="1200" dirty="0">
                <a:solidFill>
                  <a:srgbClr val="000000"/>
                </a:solidFill>
                <a:latin typeface="Consolas" panose="020B0609020204030204" pitchFamily="49" charset="0"/>
              </a:rPr>
              <a:t>String </a:t>
            </a:r>
            <a:r>
              <a:rPr lang="en-US" altLang="ko-KR" sz="1200" dirty="0">
                <a:solidFill>
                  <a:srgbClr val="6A3E3E"/>
                </a:solidFill>
                <a:latin typeface="Consolas" panose="020B0609020204030204" pitchFamily="49" charset="0"/>
              </a:rPr>
              <a:t>pw</a:t>
            </a:r>
            <a:r>
              <a:rPr lang="en-US" altLang="ko-KR" sz="1200" dirty="0">
                <a:solidFill>
                  <a:srgbClr val="000000"/>
                </a:solidFill>
                <a:latin typeface="Consolas" panose="020B0609020204030204" pitchFamily="49" charset="0"/>
              </a:rPr>
              <a:t> = </a:t>
            </a:r>
            <a:r>
              <a:rPr lang="en-US" altLang="ko-KR" sz="1200" dirty="0" err="1">
                <a:solidFill>
                  <a:srgbClr val="0000C0"/>
                </a:solidFill>
                <a:latin typeface="Consolas" panose="020B0609020204030204" pitchFamily="49" charset="0"/>
              </a:rPr>
              <a:t>pwdEncoder</a:t>
            </a:r>
            <a:r>
              <a:rPr lang="en-US" altLang="ko-KR" sz="1200" dirty="0" err="1">
                <a:solidFill>
                  <a:srgbClr val="000000"/>
                </a:solidFill>
                <a:latin typeface="Consolas" panose="020B0609020204030204" pitchFamily="49" charset="0"/>
              </a:rPr>
              <a:t>.encode</a:t>
            </a:r>
            <a:r>
              <a:rPr lang="en-US" altLang="ko-KR" sz="1200" dirty="0">
                <a:solidFill>
                  <a:srgbClr val="000000"/>
                </a:solidFill>
                <a:latin typeface="Consolas" panose="020B0609020204030204" pitchFamily="49" charset="0"/>
              </a:rPr>
              <a:t>(</a:t>
            </a:r>
            <a:r>
              <a:rPr lang="en-US" altLang="ko-KR" sz="1200" dirty="0" err="1">
                <a:solidFill>
                  <a:srgbClr val="6A3E3E"/>
                </a:solidFill>
                <a:latin typeface="Consolas" panose="020B0609020204030204" pitchFamily="49" charset="0"/>
              </a:rPr>
              <a:t>inputPw</a:t>
            </a:r>
            <a:r>
              <a:rPr lang="en-US" altLang="ko-KR" sz="1200" dirty="0">
                <a:solidFill>
                  <a:srgbClr val="000000"/>
                </a:solidFill>
                <a:latin typeface="Consolas" panose="020B0609020204030204" pitchFamily="49" charset="0"/>
              </a:rPr>
              <a:t>);</a:t>
            </a:r>
          </a:p>
          <a:p>
            <a:pPr algn="l"/>
            <a:r>
              <a:rPr lang="en-US" altLang="ko-KR" sz="1200" dirty="0" err="1">
                <a:solidFill>
                  <a:srgbClr val="6A3E3E"/>
                </a:solidFill>
                <a:latin typeface="Consolas" panose="020B0609020204030204" pitchFamily="49" charset="0"/>
              </a:rPr>
              <a:t>member</a:t>
            </a:r>
            <a:r>
              <a:rPr lang="en-US" altLang="ko-KR" sz="1200" dirty="0" err="1">
                <a:solidFill>
                  <a:srgbClr val="000000"/>
                </a:solidFill>
                <a:latin typeface="Consolas" panose="020B0609020204030204" pitchFamily="49" charset="0"/>
              </a:rPr>
              <a:t>.setPassword</a:t>
            </a:r>
            <a:r>
              <a:rPr lang="en-US" altLang="ko-KR" sz="1200" dirty="0">
                <a:solidFill>
                  <a:srgbClr val="000000"/>
                </a:solidFill>
                <a:latin typeface="Consolas" panose="020B0609020204030204" pitchFamily="49" charset="0"/>
              </a:rPr>
              <a:t>(</a:t>
            </a:r>
            <a:r>
              <a:rPr lang="en-US" altLang="ko-KR" sz="1200" dirty="0">
                <a:solidFill>
                  <a:srgbClr val="6A3E3E"/>
                </a:solidFill>
                <a:latin typeface="Consolas" panose="020B0609020204030204" pitchFamily="49" charset="0"/>
              </a:rPr>
              <a:t>pw</a:t>
            </a:r>
            <a:r>
              <a:rPr lang="en-US" altLang="ko-KR" sz="1200" dirty="0">
                <a:solidFill>
                  <a:srgbClr val="000000"/>
                </a:solidFill>
                <a:latin typeface="Consolas" panose="020B0609020204030204" pitchFamily="49" charset="0"/>
              </a:rPr>
              <a:t>);</a:t>
            </a:r>
          </a:p>
          <a:p>
            <a:pPr algn="l"/>
            <a:r>
              <a:rPr lang="en-US" altLang="ko-KR" sz="1200" dirty="0">
                <a:solidFill>
                  <a:srgbClr val="3F7F5F"/>
                </a:solidFill>
                <a:latin typeface="Consolas" panose="020B0609020204030204" pitchFamily="49" charset="0"/>
              </a:rPr>
              <a:t>//</a:t>
            </a:r>
            <a:r>
              <a:rPr lang="ko-KR" altLang="en-US" sz="1200" dirty="0">
                <a:solidFill>
                  <a:srgbClr val="3F7F5F"/>
                </a:solidFill>
                <a:latin typeface="Consolas" panose="020B0609020204030204" pitchFamily="49" charset="0"/>
              </a:rPr>
              <a:t>입력한 </a:t>
            </a:r>
            <a:r>
              <a:rPr lang="ko-KR" altLang="en-US" sz="1200" dirty="0" err="1">
                <a:solidFill>
                  <a:srgbClr val="3F7F5F"/>
                </a:solidFill>
                <a:latin typeface="Consolas" panose="020B0609020204030204" pitchFamily="49" charset="0"/>
              </a:rPr>
              <a:t>비밀번와</a:t>
            </a:r>
            <a:r>
              <a:rPr lang="ko-KR" altLang="en-US" sz="1200" dirty="0">
                <a:solidFill>
                  <a:srgbClr val="3F7F5F"/>
                </a:solidFill>
                <a:latin typeface="Consolas" panose="020B0609020204030204" pitchFamily="49" charset="0"/>
              </a:rPr>
              <a:t> 일치하는지 </a:t>
            </a:r>
            <a:r>
              <a:rPr lang="en-US" altLang="ko-KR" sz="1200" dirty="0">
                <a:solidFill>
                  <a:srgbClr val="3F7F5F"/>
                </a:solidFill>
                <a:latin typeface="Consolas" panose="020B0609020204030204" pitchFamily="49" charset="0"/>
              </a:rPr>
              <a:t>match</a:t>
            </a:r>
            <a:r>
              <a:rPr lang="ko-KR" altLang="en-US" sz="1200" dirty="0">
                <a:solidFill>
                  <a:srgbClr val="3F7F5F"/>
                </a:solidFill>
                <a:latin typeface="Consolas" panose="020B0609020204030204" pitchFamily="49" charset="0"/>
              </a:rPr>
              <a:t>후  </a:t>
            </a:r>
            <a:r>
              <a:rPr lang="en-US" altLang="ko-KR" sz="1200" dirty="0">
                <a:solidFill>
                  <a:srgbClr val="3F7F5F"/>
                </a:solidFill>
                <a:latin typeface="Consolas" panose="020B0609020204030204" pitchFamily="49" charset="0"/>
              </a:rPr>
              <a:t>return</a:t>
            </a:r>
          </a:p>
          <a:p>
            <a:pPr algn="l"/>
            <a:r>
              <a:rPr lang="en-US" altLang="ko-KR" sz="1200" b="1" dirty="0">
                <a:solidFill>
                  <a:srgbClr val="7F0055"/>
                </a:solidFill>
                <a:latin typeface="Consolas" panose="020B0609020204030204" pitchFamily="49" charset="0"/>
              </a:rPr>
              <a:t>return</a:t>
            </a:r>
            <a:r>
              <a:rPr lang="en-US" altLang="ko-KR" sz="1200" b="1" dirty="0">
                <a:solidFill>
                  <a:srgbClr val="000000"/>
                </a:solidFill>
                <a:latin typeface="Consolas" panose="020B0609020204030204" pitchFamily="49" charset="0"/>
              </a:rPr>
              <a:t> </a:t>
            </a:r>
            <a:r>
              <a:rPr lang="en-US" altLang="ko-KR" sz="1200" b="1" dirty="0" err="1">
                <a:solidFill>
                  <a:srgbClr val="000000"/>
                </a:solidFill>
                <a:latin typeface="Consolas" panose="020B0609020204030204" pitchFamily="49" charset="0"/>
              </a:rPr>
              <a:t>String.</a:t>
            </a:r>
            <a:r>
              <a:rPr lang="en-US" altLang="ko-KR" sz="1200" b="1" i="1" dirty="0" err="1">
                <a:solidFill>
                  <a:srgbClr val="000000"/>
                </a:solidFill>
                <a:latin typeface="Consolas" panose="020B0609020204030204" pitchFamily="49" charset="0"/>
              </a:rPr>
              <a:t>valueOf</a:t>
            </a:r>
            <a:r>
              <a:rPr lang="en-US" altLang="ko-KR" sz="1200" b="1" i="1" dirty="0">
                <a:solidFill>
                  <a:srgbClr val="000000"/>
                </a:solidFill>
                <a:latin typeface="Consolas" panose="020B0609020204030204" pitchFamily="49" charset="0"/>
              </a:rPr>
              <a:t>(</a:t>
            </a:r>
            <a:r>
              <a:rPr lang="en-US" altLang="ko-KR" sz="1200" b="1" i="1" dirty="0" err="1">
                <a:solidFill>
                  <a:srgbClr val="0000C0"/>
                </a:solidFill>
                <a:latin typeface="Consolas" panose="020B0609020204030204" pitchFamily="49" charset="0"/>
              </a:rPr>
              <a:t>pwdEncoder</a:t>
            </a:r>
            <a:r>
              <a:rPr lang="en-US" altLang="ko-KR" sz="1200" b="1" i="1" dirty="0" err="1">
                <a:solidFill>
                  <a:srgbClr val="000000"/>
                </a:solidFill>
                <a:latin typeface="Consolas" panose="020B0609020204030204" pitchFamily="49" charset="0"/>
              </a:rPr>
              <a:t>.matches</a:t>
            </a:r>
            <a:r>
              <a:rPr lang="en-US" altLang="ko-KR" sz="1200" b="1" i="1" dirty="0">
                <a:solidFill>
                  <a:srgbClr val="000000"/>
                </a:solidFill>
                <a:latin typeface="Consolas" panose="020B0609020204030204" pitchFamily="49" charset="0"/>
              </a:rPr>
              <a:t>(</a:t>
            </a:r>
            <a:r>
              <a:rPr lang="en-US" altLang="ko-KR" sz="1200" b="1" i="1" dirty="0" err="1">
                <a:solidFill>
                  <a:srgbClr val="6A3E3E"/>
                </a:solidFill>
                <a:latin typeface="Consolas" panose="020B0609020204030204" pitchFamily="49" charset="0"/>
              </a:rPr>
              <a:t>inputPw</a:t>
            </a:r>
            <a:r>
              <a:rPr lang="en-US" altLang="ko-KR" sz="1200" b="1" i="1" dirty="0">
                <a:solidFill>
                  <a:srgbClr val="000000"/>
                </a:solidFill>
                <a:latin typeface="Consolas" panose="020B0609020204030204" pitchFamily="49" charset="0"/>
              </a:rPr>
              <a:t>,  </a:t>
            </a:r>
            <a:r>
              <a:rPr lang="en-US" altLang="ko-KR" sz="1200" b="1" i="1" dirty="0" err="1">
                <a:solidFill>
                  <a:srgbClr val="6A3E3E"/>
                </a:solidFill>
                <a:latin typeface="Consolas" panose="020B0609020204030204" pitchFamily="49" charset="0"/>
              </a:rPr>
              <a:t>encodedPw</a:t>
            </a:r>
            <a:r>
              <a:rPr lang="en-US" altLang="ko-KR" sz="1200" b="1" i="1" dirty="0">
                <a:solidFill>
                  <a:srgbClr val="000000"/>
                </a:solidFill>
                <a:latin typeface="Consolas" panose="020B0609020204030204" pitchFamily="49" charset="0"/>
              </a:rPr>
              <a:t>));</a:t>
            </a:r>
            <a:endParaRPr lang="ko-KR" altLang="en-US" sz="900"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pic>
        <p:nvPicPr>
          <p:cNvPr id="7" name="그림 6">
            <a:extLst>
              <a:ext uri="{FF2B5EF4-FFF2-40B4-BE49-F238E27FC236}">
                <a16:creationId xmlns:a16="http://schemas.microsoft.com/office/drawing/2014/main" id="{725A2E20-BE54-42FE-881B-3CDAFF2A9699}"/>
              </a:ext>
            </a:extLst>
          </p:cNvPr>
          <p:cNvPicPr>
            <a:picLocks noChangeAspect="1"/>
          </p:cNvPicPr>
          <p:nvPr/>
        </p:nvPicPr>
        <p:blipFill>
          <a:blip r:embed="rId3"/>
          <a:stretch>
            <a:fillRect/>
          </a:stretch>
        </p:blipFill>
        <p:spPr>
          <a:xfrm>
            <a:off x="929641" y="3630364"/>
            <a:ext cx="5145082" cy="1621480"/>
          </a:xfrm>
          <a:prstGeom prst="rect">
            <a:avLst/>
          </a:prstGeom>
        </p:spPr>
      </p:pic>
    </p:spTree>
    <p:extLst>
      <p:ext uri="{BB962C8B-B14F-4D97-AF65-F5344CB8AC3E}">
        <p14:creationId xmlns:p14="http://schemas.microsoft.com/office/powerpoint/2010/main" val="3095247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5522666"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r>
              <a:rPr lang="en-US" altLang="ko-KR" sz="2800" dirty="0">
                <a:solidFill>
                  <a:schemeClr val="bg1"/>
                </a:solidFill>
                <a:latin typeface="휴먼둥근헤드라인" panose="02030504000101010101" pitchFamily="18" charset="-127"/>
                <a:ea typeface="휴먼둥근헤드라인" panose="02030504000101010101" pitchFamily="18" charset="-127"/>
              </a:rPr>
              <a:t>– spring security</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26" name="TextBox 25">
            <a:extLst>
              <a:ext uri="{FF2B5EF4-FFF2-40B4-BE49-F238E27FC236}">
                <a16:creationId xmlns:a16="http://schemas.microsoft.com/office/drawing/2014/main" id="{3942CD07-F024-46FD-BD51-239643989CAD}"/>
              </a:ext>
            </a:extLst>
          </p:cNvPr>
          <p:cNvSpPr txBox="1"/>
          <p:nvPr/>
        </p:nvSpPr>
        <p:spPr>
          <a:xfrm>
            <a:off x="1533940" y="1210028"/>
            <a:ext cx="5791200" cy="415498"/>
          </a:xfrm>
          <a:prstGeom prst="rect">
            <a:avLst/>
          </a:prstGeom>
          <a:noFill/>
        </p:spPr>
        <p:txBody>
          <a:bodyPr wrap="square" rtlCol="0">
            <a:spAutoFit/>
          </a:bodyPr>
          <a:lstStyle/>
          <a:p>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인증과 인가 </a:t>
            </a:r>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(principal)</a:t>
            </a:r>
            <a:endPar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endParaRPr>
          </a:p>
        </p:txBody>
      </p:sp>
      <p:sp>
        <p:nvSpPr>
          <p:cNvPr id="27" name="직사각형 26">
            <a:extLst>
              <a:ext uri="{FF2B5EF4-FFF2-40B4-BE49-F238E27FC236}">
                <a16:creationId xmlns:a16="http://schemas.microsoft.com/office/drawing/2014/main" id="{9FDB5EC7-0080-4D26-97EE-E58044857455}"/>
              </a:ext>
            </a:extLst>
          </p:cNvPr>
          <p:cNvSpPr/>
          <p:nvPr/>
        </p:nvSpPr>
        <p:spPr>
          <a:xfrm>
            <a:off x="1156448" y="1210028"/>
            <a:ext cx="190500" cy="323850"/>
          </a:xfrm>
          <a:prstGeom prst="rect">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152B5903-E185-4470-88C9-C5D930DC844C}"/>
              </a:ext>
            </a:extLst>
          </p:cNvPr>
          <p:cNvPicPr>
            <a:picLocks noChangeAspect="1"/>
          </p:cNvPicPr>
          <p:nvPr/>
        </p:nvPicPr>
        <p:blipFill>
          <a:blip r:embed="rId2"/>
          <a:stretch>
            <a:fillRect/>
          </a:stretch>
        </p:blipFill>
        <p:spPr>
          <a:xfrm>
            <a:off x="1042987" y="2126292"/>
            <a:ext cx="10106025" cy="3362325"/>
          </a:xfrm>
          <a:prstGeom prst="rect">
            <a:avLst/>
          </a:prstGeom>
        </p:spPr>
      </p:pic>
    </p:spTree>
    <p:extLst>
      <p:ext uri="{BB962C8B-B14F-4D97-AF65-F5344CB8AC3E}">
        <p14:creationId xmlns:p14="http://schemas.microsoft.com/office/powerpoint/2010/main" val="875103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결제</a:t>
            </a:r>
            <a:endParaRPr i="1" u="sng" dirty="0"/>
          </a:p>
        </p:txBody>
      </p:sp>
      <p:pic>
        <p:nvPicPr>
          <p:cNvPr id="5" name="그림 4" descr="텍스트이(가) 표시된 사진&#10;&#10;자동 생성된 설명">
            <a:extLst>
              <a:ext uri="{FF2B5EF4-FFF2-40B4-BE49-F238E27FC236}">
                <a16:creationId xmlns:a16="http://schemas.microsoft.com/office/drawing/2014/main" id="{04C0F2B7-1962-4840-BDC1-235EB192D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39" y="1436509"/>
            <a:ext cx="9712337" cy="5393861"/>
          </a:xfrm>
          <a:prstGeom prst="rect">
            <a:avLst/>
          </a:prstGeom>
        </p:spPr>
      </p:pic>
      <p:pic>
        <p:nvPicPr>
          <p:cNvPr id="8" name="그림 7">
            <a:extLst>
              <a:ext uri="{FF2B5EF4-FFF2-40B4-BE49-F238E27FC236}">
                <a16:creationId xmlns:a16="http://schemas.microsoft.com/office/drawing/2014/main" id="{E2F5B4B7-BA12-4EFF-973C-61477E302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577" y="3716558"/>
            <a:ext cx="3021105" cy="2269352"/>
          </a:xfrm>
          <a:prstGeom prst="rect">
            <a:avLst/>
          </a:prstGeom>
        </p:spPr>
      </p:pic>
      <p:sp>
        <p:nvSpPr>
          <p:cNvPr id="9" name="직사각형 8">
            <a:extLst>
              <a:ext uri="{FF2B5EF4-FFF2-40B4-BE49-F238E27FC236}">
                <a16:creationId xmlns:a16="http://schemas.microsoft.com/office/drawing/2014/main" id="{62AAA698-AAC8-4D6D-9F69-DB05470CE922}"/>
              </a:ext>
            </a:extLst>
          </p:cNvPr>
          <p:cNvSpPr/>
          <p:nvPr/>
        </p:nvSpPr>
        <p:spPr>
          <a:xfrm>
            <a:off x="5898777" y="6191747"/>
            <a:ext cx="6096000" cy="553998"/>
          </a:xfrm>
          <a:prstGeom prst="rect">
            <a:avLst/>
          </a:prstGeom>
        </p:spPr>
        <p:txBody>
          <a:bodyPr>
            <a:spAutoFit/>
          </a:bodyPr>
          <a:lstStyle/>
          <a:p>
            <a:r>
              <a:rPr lang="en-US" altLang="ko-KR" sz="1500" b="1" i="1" dirty="0">
                <a:solidFill>
                  <a:srgbClr val="FF0000"/>
                </a:solidFill>
                <a:latin typeface="Consolas" panose="020B0609020204030204" pitchFamily="49" charset="0"/>
              </a:rPr>
              <a:t>ajax</a:t>
            </a:r>
            <a:r>
              <a:rPr lang="ko-KR" altLang="en-US" sz="1500" b="1" i="1" dirty="0">
                <a:solidFill>
                  <a:srgbClr val="FF0000"/>
                </a:solidFill>
                <a:latin typeface="Consolas" panose="020B0609020204030204" pitchFamily="49" charset="0"/>
              </a:rPr>
              <a:t>를 통해 결제 정보를 전달하였고</a:t>
            </a:r>
            <a:r>
              <a:rPr lang="en-US" altLang="ko-KR" sz="1500" b="1" i="1" dirty="0">
                <a:solidFill>
                  <a:srgbClr val="FF0000"/>
                </a:solidFill>
                <a:latin typeface="Consolas" panose="020B0609020204030204" pitchFamily="49" charset="0"/>
              </a:rPr>
              <a:t>, </a:t>
            </a:r>
          </a:p>
          <a:p>
            <a:r>
              <a:rPr lang="ko-KR" altLang="en-US" sz="1500" b="1" i="1" dirty="0" err="1">
                <a:solidFill>
                  <a:srgbClr val="FF0000"/>
                </a:solidFill>
                <a:latin typeface="Consolas" panose="020B0609020204030204" pitchFamily="49" charset="0"/>
              </a:rPr>
              <a:t>시큐리티를</a:t>
            </a:r>
            <a:r>
              <a:rPr lang="ko-KR" altLang="en-US" sz="1500" b="1" i="1" dirty="0">
                <a:solidFill>
                  <a:srgbClr val="FF0000"/>
                </a:solidFill>
                <a:latin typeface="Consolas" panose="020B0609020204030204" pitchFamily="49" charset="0"/>
              </a:rPr>
              <a:t> 통해 결제정보창에 이메일과 아이디가 </a:t>
            </a:r>
            <a:r>
              <a:rPr lang="ko-KR" altLang="en-US" sz="1500" b="1" i="1" dirty="0" err="1">
                <a:solidFill>
                  <a:srgbClr val="FF0000"/>
                </a:solidFill>
                <a:latin typeface="Consolas" panose="020B0609020204030204" pitchFamily="49" charset="0"/>
              </a:rPr>
              <a:t>출력되게함</a:t>
            </a:r>
            <a:r>
              <a:rPr lang="en-US" altLang="ko-KR" sz="1500" i="1" dirty="0">
                <a:solidFill>
                  <a:srgbClr val="FF0000"/>
                </a:solidFill>
                <a:effectLst>
                  <a:outerShdw blurRad="38100" dist="38100" dir="2700000" algn="tl">
                    <a:srgbClr val="000000">
                      <a:alpha val="43137"/>
                    </a:srgbClr>
                  </a:outerShdw>
                </a:effectLst>
                <a:latin typeface="Consolas" panose="020B0609020204030204" pitchFamily="49" charset="0"/>
              </a:rPr>
              <a:t>.</a:t>
            </a:r>
            <a:endParaRPr lang="ko-KR" altLang="en-US" sz="1500" i="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2678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더보기</a:t>
            </a:r>
            <a:endParaRPr i="1" u="sng" dirty="0"/>
          </a:p>
        </p:txBody>
      </p:sp>
      <p:pic>
        <p:nvPicPr>
          <p:cNvPr id="5" name="그림 4">
            <a:extLst>
              <a:ext uri="{FF2B5EF4-FFF2-40B4-BE49-F238E27FC236}">
                <a16:creationId xmlns:a16="http://schemas.microsoft.com/office/drawing/2014/main" id="{CC5E4605-22B8-4B3E-93FF-2839565A4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9" y="1399187"/>
            <a:ext cx="11412916" cy="5391795"/>
          </a:xfrm>
          <a:prstGeom prst="rect">
            <a:avLst/>
          </a:prstGeom>
        </p:spPr>
      </p:pic>
      <p:pic>
        <p:nvPicPr>
          <p:cNvPr id="8" name="그림 7">
            <a:extLst>
              <a:ext uri="{FF2B5EF4-FFF2-40B4-BE49-F238E27FC236}">
                <a16:creationId xmlns:a16="http://schemas.microsoft.com/office/drawing/2014/main" id="{66588053-BA3B-4291-B43E-63DD008F0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965" y="1067209"/>
            <a:ext cx="4680076" cy="2902409"/>
          </a:xfrm>
          <a:prstGeom prst="rect">
            <a:avLst/>
          </a:prstGeom>
        </p:spPr>
      </p:pic>
      <p:sp>
        <p:nvSpPr>
          <p:cNvPr id="9" name="직사각형 8">
            <a:extLst>
              <a:ext uri="{FF2B5EF4-FFF2-40B4-BE49-F238E27FC236}">
                <a16:creationId xmlns:a16="http://schemas.microsoft.com/office/drawing/2014/main" id="{FCE1B49A-317B-4CB2-8CA9-31B84510400F}"/>
              </a:ext>
            </a:extLst>
          </p:cNvPr>
          <p:cNvSpPr/>
          <p:nvPr/>
        </p:nvSpPr>
        <p:spPr>
          <a:xfrm>
            <a:off x="132539" y="5686687"/>
            <a:ext cx="6096000" cy="338554"/>
          </a:xfrm>
          <a:prstGeom prst="rect">
            <a:avLst/>
          </a:prstGeom>
        </p:spPr>
        <p:txBody>
          <a:bodyPr>
            <a:spAutoFit/>
          </a:bodyPr>
          <a:lstStyle/>
          <a:p>
            <a:r>
              <a:rPr lang="ko-KR" altLang="en-US" sz="1600" b="1" i="1" dirty="0">
                <a:solidFill>
                  <a:srgbClr val="FF0000"/>
                </a:solidFill>
                <a:latin typeface="Consolas" panose="020B0609020204030204" pitchFamily="49" charset="0"/>
              </a:rPr>
              <a:t>기본 </a:t>
            </a:r>
            <a:r>
              <a:rPr lang="en-US" altLang="ko-KR" sz="1600" b="1" i="1" dirty="0">
                <a:solidFill>
                  <a:srgbClr val="FF0000"/>
                </a:solidFill>
                <a:latin typeface="Consolas" panose="020B0609020204030204" pitchFamily="49" charset="0"/>
              </a:rPr>
              <a:t>8</a:t>
            </a:r>
            <a:r>
              <a:rPr lang="ko-KR" altLang="en-US" sz="1600" b="1" i="1" dirty="0">
                <a:solidFill>
                  <a:srgbClr val="FF0000"/>
                </a:solidFill>
                <a:latin typeface="Consolas" panose="020B0609020204030204" pitchFamily="49" charset="0"/>
              </a:rPr>
              <a:t>개 </a:t>
            </a:r>
            <a:r>
              <a:rPr lang="ko-KR" altLang="en-US" sz="1600" b="1" i="1" dirty="0" err="1">
                <a:solidFill>
                  <a:srgbClr val="FF0000"/>
                </a:solidFill>
                <a:latin typeface="Consolas" panose="020B0609020204030204" pitchFamily="49" charset="0"/>
              </a:rPr>
              <a:t>출력이후</a:t>
            </a:r>
            <a:r>
              <a:rPr lang="ko-KR" altLang="en-US" sz="1600" b="1" i="1" dirty="0">
                <a:solidFill>
                  <a:srgbClr val="FF0000"/>
                </a:solidFill>
                <a:latin typeface="Consolas" panose="020B0609020204030204" pitchFamily="49" charset="0"/>
              </a:rPr>
              <a:t> </a:t>
            </a:r>
            <a:r>
              <a:rPr lang="ko-KR" altLang="en-US" sz="1600" b="1" i="1" dirty="0" err="1">
                <a:solidFill>
                  <a:srgbClr val="FF0000"/>
                </a:solidFill>
                <a:latin typeface="Consolas" panose="020B0609020204030204" pitchFamily="49" charset="0"/>
              </a:rPr>
              <a:t>더보기를</a:t>
            </a:r>
            <a:r>
              <a:rPr lang="ko-KR" altLang="en-US" sz="1600" b="1" i="1" dirty="0">
                <a:solidFill>
                  <a:srgbClr val="FF0000"/>
                </a:solidFill>
                <a:latin typeface="Consolas" panose="020B0609020204030204" pitchFamily="49" charset="0"/>
              </a:rPr>
              <a:t> 누르면 </a:t>
            </a:r>
            <a:r>
              <a:rPr lang="en-US" altLang="ko-KR" sz="1600" b="1" i="1" dirty="0">
                <a:solidFill>
                  <a:srgbClr val="FF0000"/>
                </a:solidFill>
                <a:latin typeface="Consolas" panose="020B0609020204030204" pitchFamily="49" charset="0"/>
              </a:rPr>
              <a:t>4</a:t>
            </a:r>
            <a:r>
              <a:rPr lang="ko-KR" altLang="en-US" sz="1600" b="1" i="1" dirty="0">
                <a:solidFill>
                  <a:srgbClr val="FF0000"/>
                </a:solidFill>
                <a:latin typeface="Consolas" panose="020B0609020204030204" pitchFamily="49" charset="0"/>
              </a:rPr>
              <a:t>개씩 추가 출력</a:t>
            </a:r>
            <a:r>
              <a:rPr lang="en-US" altLang="ko-KR" sz="1600" b="1" i="1" dirty="0">
                <a:solidFill>
                  <a:srgbClr val="FF0000"/>
                </a:solidFill>
                <a:latin typeface="Consolas" panose="020B0609020204030204" pitchFamily="49" charset="0"/>
              </a:rPr>
              <a:t>.</a:t>
            </a:r>
          </a:p>
        </p:txBody>
      </p:sp>
    </p:spTree>
    <p:extLst>
      <p:ext uri="{BB962C8B-B14F-4D97-AF65-F5344CB8AC3E}">
        <p14:creationId xmlns:p14="http://schemas.microsoft.com/office/powerpoint/2010/main" val="3646419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4DB3EAD-9C1D-400A-AF36-7EBCC700EF15}"/>
              </a:ext>
            </a:extLst>
          </p:cNvPr>
          <p:cNvSpPr/>
          <p:nvPr/>
        </p:nvSpPr>
        <p:spPr>
          <a:xfrm>
            <a:off x="0" y="2976281"/>
            <a:ext cx="12192000" cy="3881719"/>
          </a:xfrm>
          <a:prstGeom prst="rect">
            <a:avLst/>
          </a:prstGeom>
          <a:solidFill>
            <a:srgbClr val="632B8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 name="TextBox 5">
            <a:extLst>
              <a:ext uri="{FF2B5EF4-FFF2-40B4-BE49-F238E27FC236}">
                <a16:creationId xmlns:a16="http://schemas.microsoft.com/office/drawing/2014/main" id="{98EB1C0B-D656-4001-80BC-61FF1DC910AD}"/>
              </a:ext>
            </a:extLst>
          </p:cNvPr>
          <p:cNvSpPr txBox="1"/>
          <p:nvPr/>
        </p:nvSpPr>
        <p:spPr>
          <a:xfrm>
            <a:off x="320151" y="1981652"/>
            <a:ext cx="8496944" cy="923330"/>
          </a:xfrm>
          <a:prstGeom prst="rect">
            <a:avLst/>
          </a:prstGeom>
          <a:noFill/>
        </p:spPr>
        <p:txBody>
          <a:bodyPr wrap="square" rtlCol="0">
            <a:spAutoFit/>
          </a:bodyPr>
          <a:lstStyle/>
          <a:p>
            <a:r>
              <a:rPr lang="en-US" altLang="ko-KR" sz="5400" dirty="0">
                <a:latin typeface="HY헤드라인M" pitchFamily="18" charset="-127"/>
                <a:ea typeface="HY헤드라인M" pitchFamily="18" charset="-127"/>
              </a:rPr>
              <a:t>01    02    03    04    </a:t>
            </a:r>
            <a:endParaRPr lang="ko-KR" altLang="en-US" sz="5400" dirty="0">
              <a:latin typeface="HY헤드라인M" pitchFamily="18" charset="-127"/>
              <a:ea typeface="HY헤드라인M" pitchFamily="18" charset="-127"/>
            </a:endParaRPr>
          </a:p>
        </p:txBody>
      </p:sp>
      <p:sp>
        <p:nvSpPr>
          <p:cNvPr id="7" name="TextBox 6">
            <a:extLst>
              <a:ext uri="{FF2B5EF4-FFF2-40B4-BE49-F238E27FC236}">
                <a16:creationId xmlns:a16="http://schemas.microsoft.com/office/drawing/2014/main" id="{8EBB7D63-0DB9-4F0A-BDE6-B3E17F947697}"/>
              </a:ext>
            </a:extLst>
          </p:cNvPr>
          <p:cNvSpPr txBox="1"/>
          <p:nvPr/>
        </p:nvSpPr>
        <p:spPr>
          <a:xfrm>
            <a:off x="5426294" y="4423001"/>
            <a:ext cx="6626985" cy="923330"/>
          </a:xfrm>
          <a:prstGeom prst="rect">
            <a:avLst/>
          </a:prstGeom>
          <a:noFill/>
        </p:spPr>
        <p:txBody>
          <a:bodyPr wrap="square" rtlCol="0">
            <a:spAutoFit/>
          </a:bodyPr>
          <a:lstStyle/>
          <a:p>
            <a:r>
              <a:rPr lang="en-US" altLang="ko-KR" sz="5400" dirty="0">
                <a:solidFill>
                  <a:schemeClr val="bg1"/>
                </a:solidFill>
                <a:latin typeface="HY헤드라인M" pitchFamily="18" charset="-127"/>
                <a:ea typeface="HY헤드라인M" pitchFamily="18" charset="-127"/>
              </a:rPr>
              <a:t>05    06    07    08   </a:t>
            </a:r>
            <a:endParaRPr lang="ko-KR" altLang="en-US" sz="5400" dirty="0">
              <a:solidFill>
                <a:schemeClr val="bg1"/>
              </a:solidFill>
              <a:latin typeface="HY헤드라인M" pitchFamily="18" charset="-127"/>
              <a:ea typeface="HY헤드라인M" pitchFamily="18" charset="-127"/>
            </a:endParaRPr>
          </a:p>
        </p:txBody>
      </p:sp>
      <p:sp>
        <p:nvSpPr>
          <p:cNvPr id="13" name="TextBox 12">
            <a:extLst>
              <a:ext uri="{FF2B5EF4-FFF2-40B4-BE49-F238E27FC236}">
                <a16:creationId xmlns:a16="http://schemas.microsoft.com/office/drawing/2014/main" id="{BA03E134-A483-4069-A437-B33AC1C09CAD}"/>
              </a:ext>
            </a:extLst>
          </p:cNvPr>
          <p:cNvSpPr txBox="1"/>
          <p:nvPr/>
        </p:nvSpPr>
        <p:spPr>
          <a:xfrm>
            <a:off x="136716" y="622392"/>
            <a:ext cx="1936368" cy="461665"/>
          </a:xfrm>
          <a:prstGeom prst="rect">
            <a:avLst/>
          </a:prstGeom>
          <a:noFill/>
          <a:ln>
            <a:noFill/>
          </a:ln>
        </p:spPr>
        <p:txBody>
          <a:bodyPr wrap="square" rtlCol="0">
            <a:spAutoFit/>
          </a:bodyPr>
          <a:lstStyle/>
          <a:p>
            <a:pPr algn="ctr"/>
            <a:r>
              <a:rPr lang="en-US" altLang="ko-KR" sz="2400" spc="-150" dirty="0">
                <a:latin typeface="나눔바른고딕OTF Light" pitchFamily="50" charset="-127"/>
                <a:ea typeface="나눔바른고딕OTF Light" pitchFamily="50" charset="-127"/>
              </a:rPr>
              <a:t>CONTENT</a:t>
            </a:r>
            <a:endParaRPr lang="ko-KR" altLang="en-US" sz="2400" spc="-150" dirty="0">
              <a:latin typeface="나눔바른고딕OTF Light" pitchFamily="50" charset="-127"/>
              <a:ea typeface="나눔바른고딕OTF Light" pitchFamily="50" charset="-127"/>
            </a:endParaRPr>
          </a:p>
        </p:txBody>
      </p:sp>
      <p:cxnSp>
        <p:nvCxnSpPr>
          <p:cNvPr id="23" name="직선 연결선 22">
            <a:extLst>
              <a:ext uri="{FF2B5EF4-FFF2-40B4-BE49-F238E27FC236}">
                <a16:creationId xmlns:a16="http://schemas.microsoft.com/office/drawing/2014/main" id="{9C1D9DE5-DE98-4EA3-8767-8443558D53FD}"/>
              </a:ext>
            </a:extLst>
          </p:cNvPr>
          <p:cNvCxnSpPr>
            <a:cxnSpLocks/>
          </p:cNvCxnSpPr>
          <p:nvPr/>
        </p:nvCxnSpPr>
        <p:spPr>
          <a:xfrm>
            <a:off x="5262282" y="5391156"/>
            <a:ext cx="6911788" cy="179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C44699-EFAA-4F9C-B17E-E84DD22B3979}"/>
              </a:ext>
            </a:extLst>
          </p:cNvPr>
          <p:cNvSpPr txBox="1"/>
          <p:nvPr/>
        </p:nvSpPr>
        <p:spPr>
          <a:xfrm>
            <a:off x="410496" y="3129219"/>
            <a:ext cx="1107996" cy="369332"/>
          </a:xfrm>
          <a:prstGeom prst="rect">
            <a:avLst/>
          </a:prstGeom>
          <a:noFill/>
        </p:spPr>
        <p:txBody>
          <a:bodyPr wrap="none" rtlCol="0">
            <a:spAutoFit/>
          </a:bodyPr>
          <a:lstStyle/>
          <a:p>
            <a:r>
              <a:rPr lang="ko-KR" altLang="en-US" dirty="0">
                <a:solidFill>
                  <a:schemeClr val="bg1"/>
                </a:solidFill>
              </a:rPr>
              <a:t>조원소개</a:t>
            </a:r>
          </a:p>
        </p:txBody>
      </p:sp>
      <p:sp>
        <p:nvSpPr>
          <p:cNvPr id="17" name="TextBox 16">
            <a:extLst>
              <a:ext uri="{FF2B5EF4-FFF2-40B4-BE49-F238E27FC236}">
                <a16:creationId xmlns:a16="http://schemas.microsoft.com/office/drawing/2014/main" id="{0B4EEC02-89F4-4032-B4DD-0971238B785D}"/>
              </a:ext>
            </a:extLst>
          </p:cNvPr>
          <p:cNvSpPr txBox="1"/>
          <p:nvPr/>
        </p:nvSpPr>
        <p:spPr>
          <a:xfrm>
            <a:off x="5550943" y="5554830"/>
            <a:ext cx="1338828" cy="646331"/>
          </a:xfrm>
          <a:prstGeom prst="rect">
            <a:avLst/>
          </a:prstGeom>
          <a:noFill/>
        </p:spPr>
        <p:txBody>
          <a:bodyPr wrap="none" rtlCol="0">
            <a:spAutoFit/>
          </a:bodyPr>
          <a:lstStyle/>
          <a:p>
            <a:r>
              <a:rPr lang="en-US" altLang="ko-KR" dirty="0">
                <a:solidFill>
                  <a:schemeClr val="bg1"/>
                </a:solidFill>
              </a:rPr>
              <a:t>USECASE</a:t>
            </a:r>
          </a:p>
          <a:p>
            <a:r>
              <a:rPr lang="ko-KR" altLang="en-US" dirty="0">
                <a:solidFill>
                  <a:schemeClr val="bg1"/>
                </a:solidFill>
              </a:rPr>
              <a:t>다이어그램</a:t>
            </a:r>
          </a:p>
        </p:txBody>
      </p:sp>
      <p:sp>
        <p:nvSpPr>
          <p:cNvPr id="22" name="TextBox 21">
            <a:extLst>
              <a:ext uri="{FF2B5EF4-FFF2-40B4-BE49-F238E27FC236}">
                <a16:creationId xmlns:a16="http://schemas.microsoft.com/office/drawing/2014/main" id="{F0C01E0B-9799-45C1-8AA9-C6FA5F9FB420}"/>
              </a:ext>
            </a:extLst>
          </p:cNvPr>
          <p:cNvSpPr txBox="1"/>
          <p:nvPr/>
        </p:nvSpPr>
        <p:spPr>
          <a:xfrm>
            <a:off x="5421100" y="3129219"/>
            <a:ext cx="1598515" cy="369332"/>
          </a:xfrm>
          <a:prstGeom prst="rect">
            <a:avLst/>
          </a:prstGeom>
          <a:noFill/>
        </p:spPr>
        <p:txBody>
          <a:bodyPr wrap="none" rtlCol="0">
            <a:spAutoFit/>
          </a:bodyPr>
          <a:lstStyle/>
          <a:p>
            <a:r>
              <a:rPr lang="en-US" altLang="ko-KR" dirty="0">
                <a:solidFill>
                  <a:schemeClr val="bg1"/>
                </a:solidFill>
              </a:rPr>
              <a:t>ER</a:t>
            </a:r>
            <a:r>
              <a:rPr lang="ko-KR" altLang="en-US" dirty="0">
                <a:solidFill>
                  <a:schemeClr val="bg1"/>
                </a:solidFill>
              </a:rPr>
              <a:t>다이어그램</a:t>
            </a:r>
          </a:p>
        </p:txBody>
      </p:sp>
      <p:sp>
        <p:nvSpPr>
          <p:cNvPr id="24" name="TextBox 23">
            <a:extLst>
              <a:ext uri="{FF2B5EF4-FFF2-40B4-BE49-F238E27FC236}">
                <a16:creationId xmlns:a16="http://schemas.microsoft.com/office/drawing/2014/main" id="{22893FCD-5F58-4BD4-A465-3D1197947216}"/>
              </a:ext>
            </a:extLst>
          </p:cNvPr>
          <p:cNvSpPr txBox="1"/>
          <p:nvPr/>
        </p:nvSpPr>
        <p:spPr>
          <a:xfrm>
            <a:off x="2073084" y="3131116"/>
            <a:ext cx="1107996" cy="369332"/>
          </a:xfrm>
          <a:prstGeom prst="rect">
            <a:avLst/>
          </a:prstGeom>
          <a:noFill/>
        </p:spPr>
        <p:txBody>
          <a:bodyPr wrap="none" rtlCol="0">
            <a:spAutoFit/>
          </a:bodyPr>
          <a:lstStyle/>
          <a:p>
            <a:r>
              <a:rPr lang="ko-KR" altLang="en-US" dirty="0">
                <a:solidFill>
                  <a:schemeClr val="bg1"/>
                </a:solidFill>
              </a:rPr>
              <a:t>기획의도</a:t>
            </a:r>
          </a:p>
        </p:txBody>
      </p:sp>
      <p:sp>
        <p:nvSpPr>
          <p:cNvPr id="25" name="TextBox 24">
            <a:extLst>
              <a:ext uri="{FF2B5EF4-FFF2-40B4-BE49-F238E27FC236}">
                <a16:creationId xmlns:a16="http://schemas.microsoft.com/office/drawing/2014/main" id="{EFAB2AA4-8657-4951-B96E-3B88CAC458D5}"/>
              </a:ext>
            </a:extLst>
          </p:cNvPr>
          <p:cNvSpPr txBox="1"/>
          <p:nvPr/>
        </p:nvSpPr>
        <p:spPr>
          <a:xfrm>
            <a:off x="7153209" y="5554830"/>
            <a:ext cx="1107996" cy="369332"/>
          </a:xfrm>
          <a:prstGeom prst="rect">
            <a:avLst/>
          </a:prstGeom>
          <a:noFill/>
        </p:spPr>
        <p:txBody>
          <a:bodyPr wrap="none" rtlCol="0">
            <a:spAutoFit/>
          </a:bodyPr>
          <a:lstStyle/>
          <a:p>
            <a:r>
              <a:rPr lang="ko-KR" altLang="en-US" dirty="0">
                <a:solidFill>
                  <a:schemeClr val="bg1"/>
                </a:solidFill>
              </a:rPr>
              <a:t>세부기능</a:t>
            </a:r>
          </a:p>
        </p:txBody>
      </p:sp>
      <p:sp>
        <p:nvSpPr>
          <p:cNvPr id="27" name="TextBox 26">
            <a:extLst>
              <a:ext uri="{FF2B5EF4-FFF2-40B4-BE49-F238E27FC236}">
                <a16:creationId xmlns:a16="http://schemas.microsoft.com/office/drawing/2014/main" id="{866FEABA-F9EA-4DDA-9AA5-2387F3EB5C96}"/>
              </a:ext>
            </a:extLst>
          </p:cNvPr>
          <p:cNvSpPr txBox="1"/>
          <p:nvPr/>
        </p:nvSpPr>
        <p:spPr>
          <a:xfrm>
            <a:off x="10740636" y="5554830"/>
            <a:ext cx="1107996" cy="369332"/>
          </a:xfrm>
          <a:prstGeom prst="rect">
            <a:avLst/>
          </a:prstGeom>
          <a:noFill/>
        </p:spPr>
        <p:txBody>
          <a:bodyPr wrap="none" rtlCol="0">
            <a:spAutoFit/>
          </a:bodyPr>
          <a:lstStyle/>
          <a:p>
            <a:r>
              <a:rPr lang="ko-KR" altLang="en-US" dirty="0" err="1">
                <a:solidFill>
                  <a:schemeClr val="bg1"/>
                </a:solidFill>
              </a:rPr>
              <a:t>기능시현</a:t>
            </a:r>
            <a:endParaRPr lang="ko-KR" altLang="en-US" dirty="0">
              <a:solidFill>
                <a:schemeClr val="bg1"/>
              </a:solidFill>
            </a:endParaRPr>
          </a:p>
        </p:txBody>
      </p:sp>
      <p:sp>
        <p:nvSpPr>
          <p:cNvPr id="28" name="TextBox 27">
            <a:extLst>
              <a:ext uri="{FF2B5EF4-FFF2-40B4-BE49-F238E27FC236}">
                <a16:creationId xmlns:a16="http://schemas.microsoft.com/office/drawing/2014/main" id="{E7900E4D-97F9-444F-A4B9-3D70387C9950}"/>
              </a:ext>
            </a:extLst>
          </p:cNvPr>
          <p:cNvSpPr txBox="1"/>
          <p:nvPr/>
        </p:nvSpPr>
        <p:spPr>
          <a:xfrm>
            <a:off x="8989719" y="5554830"/>
            <a:ext cx="1107996" cy="369332"/>
          </a:xfrm>
          <a:prstGeom prst="rect">
            <a:avLst/>
          </a:prstGeom>
          <a:noFill/>
        </p:spPr>
        <p:txBody>
          <a:bodyPr wrap="none" rtlCol="0">
            <a:spAutoFit/>
          </a:bodyPr>
          <a:lstStyle/>
          <a:p>
            <a:r>
              <a:rPr lang="ko-KR" altLang="en-US" dirty="0">
                <a:solidFill>
                  <a:schemeClr val="bg1"/>
                </a:solidFill>
              </a:rPr>
              <a:t>주요코딩</a:t>
            </a:r>
          </a:p>
        </p:txBody>
      </p:sp>
      <p:sp>
        <p:nvSpPr>
          <p:cNvPr id="29" name="TextBox 28">
            <a:extLst>
              <a:ext uri="{FF2B5EF4-FFF2-40B4-BE49-F238E27FC236}">
                <a16:creationId xmlns:a16="http://schemas.microsoft.com/office/drawing/2014/main" id="{457D4054-8476-408F-8A08-5703ECDD237B}"/>
              </a:ext>
            </a:extLst>
          </p:cNvPr>
          <p:cNvSpPr txBox="1"/>
          <p:nvPr/>
        </p:nvSpPr>
        <p:spPr>
          <a:xfrm>
            <a:off x="3758512" y="3134896"/>
            <a:ext cx="1107996" cy="369332"/>
          </a:xfrm>
          <a:prstGeom prst="rect">
            <a:avLst/>
          </a:prstGeom>
          <a:noFill/>
        </p:spPr>
        <p:txBody>
          <a:bodyPr wrap="none" rtlCol="0">
            <a:spAutoFit/>
          </a:bodyPr>
          <a:lstStyle/>
          <a:p>
            <a:r>
              <a:rPr lang="ko-KR" altLang="en-US" dirty="0">
                <a:solidFill>
                  <a:schemeClr val="bg1"/>
                </a:solidFill>
              </a:rPr>
              <a:t>개발환경</a:t>
            </a:r>
          </a:p>
        </p:txBody>
      </p:sp>
    </p:spTree>
    <p:extLst>
      <p:ext uri="{BB962C8B-B14F-4D97-AF65-F5344CB8AC3E}">
        <p14:creationId xmlns:p14="http://schemas.microsoft.com/office/powerpoint/2010/main" val="1676754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이메일 인증</a:t>
            </a:r>
            <a:endParaRPr i="1" u="sng" dirty="0"/>
          </a:p>
        </p:txBody>
      </p:sp>
      <p:pic>
        <p:nvPicPr>
          <p:cNvPr id="5" name="그림 4" descr="텍스트이(가) 표시된 사진&#10;&#10;자동 생성된 설명">
            <a:extLst>
              <a:ext uri="{FF2B5EF4-FFF2-40B4-BE49-F238E27FC236}">
                <a16:creationId xmlns:a16="http://schemas.microsoft.com/office/drawing/2014/main" id="{373A8712-C43F-460C-8F90-143D2E7CE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9" y="1528705"/>
            <a:ext cx="11781753" cy="5349853"/>
          </a:xfrm>
          <a:prstGeom prst="rect">
            <a:avLst/>
          </a:prstGeom>
        </p:spPr>
      </p:pic>
      <p:pic>
        <p:nvPicPr>
          <p:cNvPr id="8" name="그림 7">
            <a:extLst>
              <a:ext uri="{FF2B5EF4-FFF2-40B4-BE49-F238E27FC236}">
                <a16:creationId xmlns:a16="http://schemas.microsoft.com/office/drawing/2014/main" id="{BF6BE1C7-A87B-4346-AAEB-EB9F559F107C}"/>
              </a:ext>
            </a:extLst>
          </p:cNvPr>
          <p:cNvPicPr>
            <a:picLocks noChangeAspect="1"/>
          </p:cNvPicPr>
          <p:nvPr/>
        </p:nvPicPr>
        <p:blipFill rotWithShape="1">
          <a:blip r:embed="rId3">
            <a:extLst>
              <a:ext uri="{28A0092B-C50C-407E-A947-70E740481C1C}">
                <a14:useLocalDpi xmlns:a14="http://schemas.microsoft.com/office/drawing/2010/main" val="0"/>
              </a:ext>
            </a:extLst>
          </a:blip>
          <a:srcRect r="39103"/>
          <a:stretch/>
        </p:blipFill>
        <p:spPr>
          <a:xfrm>
            <a:off x="8894619" y="990600"/>
            <a:ext cx="3297382" cy="1587160"/>
          </a:xfrm>
          <a:prstGeom prst="rect">
            <a:avLst/>
          </a:prstGeom>
        </p:spPr>
      </p:pic>
      <p:sp>
        <p:nvSpPr>
          <p:cNvPr id="9" name="TextBox 8">
            <a:extLst>
              <a:ext uri="{FF2B5EF4-FFF2-40B4-BE49-F238E27FC236}">
                <a16:creationId xmlns:a16="http://schemas.microsoft.com/office/drawing/2014/main" id="{6FB62B2F-4289-40F9-A9C7-19E2798E41BC}"/>
              </a:ext>
            </a:extLst>
          </p:cNvPr>
          <p:cNvSpPr txBox="1"/>
          <p:nvPr/>
        </p:nvSpPr>
        <p:spPr>
          <a:xfrm>
            <a:off x="2534097" y="1067209"/>
            <a:ext cx="6646127" cy="553998"/>
          </a:xfrm>
          <a:prstGeom prst="rect">
            <a:avLst/>
          </a:prstGeom>
          <a:noFill/>
        </p:spPr>
        <p:txBody>
          <a:bodyPr wrap="square" rtlCol="0">
            <a:spAutoFit/>
          </a:bodyPr>
          <a:lstStyle/>
          <a:p>
            <a:r>
              <a:rPr lang="ko-KR" altLang="en-US" sz="1500" b="1" i="1" dirty="0">
                <a:solidFill>
                  <a:srgbClr val="FF0000"/>
                </a:solidFill>
              </a:rPr>
              <a:t>이메일 전송을 누르면 입력한 이메일에 인증번호 전송 후</a:t>
            </a:r>
            <a:r>
              <a:rPr lang="en-US" altLang="ko-KR" sz="1500" b="1" i="1" dirty="0">
                <a:solidFill>
                  <a:srgbClr val="FF0000"/>
                </a:solidFill>
              </a:rPr>
              <a:t>, </a:t>
            </a:r>
          </a:p>
          <a:p>
            <a:r>
              <a:rPr lang="ko-KR" altLang="en-US" sz="1500" b="1" i="1" dirty="0">
                <a:solidFill>
                  <a:srgbClr val="FF0000"/>
                </a:solidFill>
              </a:rPr>
              <a:t>인증번호 </a:t>
            </a:r>
            <a:r>
              <a:rPr lang="ko-KR" altLang="en-US" sz="1500" b="1" i="1" dirty="0" err="1">
                <a:solidFill>
                  <a:srgbClr val="FF0000"/>
                </a:solidFill>
              </a:rPr>
              <a:t>입력창에</a:t>
            </a:r>
            <a:r>
              <a:rPr lang="ko-KR" altLang="en-US" sz="1500" b="1" i="1" dirty="0">
                <a:solidFill>
                  <a:srgbClr val="FF0000"/>
                </a:solidFill>
              </a:rPr>
              <a:t> 입력하게 함</a:t>
            </a:r>
            <a:r>
              <a:rPr lang="en-US" altLang="ko-KR" sz="1500" b="1" i="1" dirty="0">
                <a:solidFill>
                  <a:srgbClr val="FF0000"/>
                </a:solidFill>
              </a:rPr>
              <a:t>. </a:t>
            </a:r>
            <a:r>
              <a:rPr lang="ko-KR" altLang="en-US" sz="1500" b="1" i="1" dirty="0">
                <a:solidFill>
                  <a:srgbClr val="FF0000"/>
                </a:solidFill>
              </a:rPr>
              <a:t>그 후 인증번호 비교 후 </a:t>
            </a:r>
            <a:r>
              <a:rPr lang="ko-KR" altLang="en-US" sz="1500" b="1" i="1" dirty="0" err="1">
                <a:solidFill>
                  <a:srgbClr val="FF0000"/>
                </a:solidFill>
              </a:rPr>
              <a:t>팝업창을</a:t>
            </a:r>
            <a:r>
              <a:rPr lang="ko-KR" altLang="en-US" sz="1500" b="1" i="1" dirty="0">
                <a:solidFill>
                  <a:srgbClr val="FF0000"/>
                </a:solidFill>
              </a:rPr>
              <a:t> 띄움</a:t>
            </a:r>
          </a:p>
        </p:txBody>
      </p:sp>
    </p:spTree>
    <p:extLst>
      <p:ext uri="{BB962C8B-B14F-4D97-AF65-F5344CB8AC3E}">
        <p14:creationId xmlns:p14="http://schemas.microsoft.com/office/powerpoint/2010/main" val="581251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800493"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32" name="TextBox 31"/>
          <p:cNvSpPr txBox="1"/>
          <p:nvPr/>
        </p:nvSpPr>
        <p:spPr>
          <a:xfrm>
            <a:off x="9347875" y="4186687"/>
            <a:ext cx="1313180"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아디어스</a:t>
            </a:r>
            <a:endPar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endParaRPr>
          </a:p>
        </p:txBody>
      </p:sp>
      <p:pic>
        <p:nvPicPr>
          <p:cNvPr id="5" name="그림 4" descr="텍스트이(가) 표시된 사진&#10;&#10;자동 생성된 설명">
            <a:extLst>
              <a:ext uri="{FF2B5EF4-FFF2-40B4-BE49-F238E27FC236}">
                <a16:creationId xmlns:a16="http://schemas.microsoft.com/office/drawing/2014/main" id="{C84A8BED-8B5D-4D57-8847-CC7EFD9CF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8824"/>
            <a:ext cx="12192000" cy="5289176"/>
          </a:xfrm>
          <a:prstGeom prst="rect">
            <a:avLst/>
          </a:prstGeom>
        </p:spPr>
      </p:pic>
      <p:sp>
        <p:nvSpPr>
          <p:cNvPr id="11" name="Google Shape;317;p28">
            <a:extLst>
              <a:ext uri="{FF2B5EF4-FFF2-40B4-BE49-F238E27FC236}">
                <a16:creationId xmlns:a16="http://schemas.microsoft.com/office/drawing/2014/main" id="{30DA4F96-9ED4-4598-A6CC-522D0275246A}"/>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ko-KR" altLang="en-US" i="1" u="sng" dirty="0">
                <a:solidFill>
                  <a:schemeClr val="dk1"/>
                </a:solidFill>
                <a:latin typeface="Arial"/>
                <a:ea typeface="Arial"/>
                <a:cs typeface="Arial"/>
                <a:sym typeface="Arial"/>
              </a:rPr>
              <a:t>댓글</a:t>
            </a:r>
            <a:endParaRPr i="1" u="sng" dirty="0"/>
          </a:p>
        </p:txBody>
      </p:sp>
      <p:sp>
        <p:nvSpPr>
          <p:cNvPr id="9" name="Google Shape;223;p25">
            <a:extLst>
              <a:ext uri="{FF2B5EF4-FFF2-40B4-BE49-F238E27FC236}">
                <a16:creationId xmlns:a16="http://schemas.microsoft.com/office/drawing/2014/main" id="{F510C25D-C957-45A5-A22E-3B9497B895F3}"/>
              </a:ext>
            </a:extLst>
          </p:cNvPr>
          <p:cNvSpPr txBox="1"/>
          <p:nvPr/>
        </p:nvSpPr>
        <p:spPr>
          <a:xfrm>
            <a:off x="5429317" y="3270367"/>
            <a:ext cx="686129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err="1">
                <a:solidFill>
                  <a:srgbClr val="FF0000"/>
                </a:solidFill>
                <a:latin typeface="Malgun Gothic"/>
                <a:ea typeface="Malgun Gothic"/>
                <a:cs typeface="Malgun Gothic"/>
                <a:sym typeface="Malgun Gothic"/>
              </a:rPr>
              <a:t>Ajax와</a:t>
            </a:r>
            <a:r>
              <a:rPr lang="ko-KR" sz="1600" b="1" i="1" dirty="0">
                <a:solidFill>
                  <a:srgbClr val="FF0000"/>
                </a:solidFill>
                <a:latin typeface="Malgun Gothic"/>
                <a:ea typeface="Malgun Gothic"/>
                <a:cs typeface="Malgun Gothic"/>
                <a:sym typeface="Malgun Gothic"/>
              </a:rPr>
              <a:t> </a:t>
            </a:r>
            <a:r>
              <a:rPr lang="ko-KR" sz="1600" b="1" i="1" dirty="0" err="1">
                <a:solidFill>
                  <a:srgbClr val="FF0000"/>
                </a:solidFill>
                <a:latin typeface="Malgun Gothic"/>
                <a:ea typeface="Malgun Gothic"/>
                <a:cs typeface="Malgun Gothic"/>
                <a:sym typeface="Malgun Gothic"/>
              </a:rPr>
              <a:t>RestController를</a:t>
            </a:r>
            <a:r>
              <a:rPr lang="ko-KR" sz="1600" b="1" i="1" dirty="0">
                <a:solidFill>
                  <a:srgbClr val="FF0000"/>
                </a:solidFill>
                <a:latin typeface="Malgun Gothic"/>
                <a:ea typeface="Malgun Gothic"/>
                <a:cs typeface="Malgun Gothic"/>
                <a:sym typeface="Malgun Gothic"/>
              </a:rPr>
              <a:t> 이용하여 데이터를 주고 받는 댓글 기능 구현</a:t>
            </a:r>
            <a:endParaRPr sz="1600" b="1" i="1" dirty="0">
              <a:solidFill>
                <a:srgbClr val="FF0000"/>
              </a:solidFill>
              <a:latin typeface="Malgun Gothic"/>
              <a:ea typeface="Malgun Gothic"/>
              <a:cs typeface="Malgun Gothic"/>
              <a:sym typeface="Malgun Gothic"/>
            </a:endParaRPr>
          </a:p>
        </p:txBody>
      </p:sp>
      <p:pic>
        <p:nvPicPr>
          <p:cNvPr id="6" name="그림 5">
            <a:extLst>
              <a:ext uri="{FF2B5EF4-FFF2-40B4-BE49-F238E27FC236}">
                <a16:creationId xmlns:a16="http://schemas.microsoft.com/office/drawing/2014/main" id="{C9539B91-E6D8-4E5A-9680-3F5F852720EE}"/>
              </a:ext>
            </a:extLst>
          </p:cNvPr>
          <p:cNvPicPr>
            <a:picLocks noChangeAspect="1"/>
          </p:cNvPicPr>
          <p:nvPr/>
        </p:nvPicPr>
        <p:blipFill>
          <a:blip r:embed="rId3"/>
          <a:stretch>
            <a:fillRect/>
          </a:stretch>
        </p:blipFill>
        <p:spPr>
          <a:xfrm>
            <a:off x="5244353" y="1463571"/>
            <a:ext cx="5620871" cy="1674481"/>
          </a:xfrm>
          <a:prstGeom prst="rect">
            <a:avLst/>
          </a:prstGeom>
        </p:spPr>
      </p:pic>
    </p:spTree>
    <p:extLst>
      <p:ext uri="{BB962C8B-B14F-4D97-AF65-F5344CB8AC3E}">
        <p14:creationId xmlns:p14="http://schemas.microsoft.com/office/powerpoint/2010/main" val="3492708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9" name="Google Shape;317;p28">
            <a:extLst>
              <a:ext uri="{FF2B5EF4-FFF2-40B4-BE49-F238E27FC236}">
                <a16:creationId xmlns:a16="http://schemas.microsoft.com/office/drawing/2014/main" id="{F4EB6BF1-D408-409E-B88B-17F2EF8D3725}"/>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ko-KR" altLang="en-US" sz="1800" i="1" u="sng" dirty="0">
                <a:solidFill>
                  <a:schemeClr val="dk1"/>
                </a:solidFill>
                <a:latin typeface="Arial"/>
                <a:ea typeface="Arial"/>
                <a:cs typeface="Arial"/>
                <a:sym typeface="Arial"/>
              </a:rPr>
              <a:t>네이버 로그인</a:t>
            </a:r>
            <a:endParaRPr i="1" u="sng" dirty="0"/>
          </a:p>
        </p:txBody>
      </p:sp>
      <p:pic>
        <p:nvPicPr>
          <p:cNvPr id="5" name="그림 4" descr="텍스트이(가) 표시된 사진&#10;&#10;자동 생성된 설명">
            <a:extLst>
              <a:ext uri="{FF2B5EF4-FFF2-40B4-BE49-F238E27FC236}">
                <a16:creationId xmlns:a16="http://schemas.microsoft.com/office/drawing/2014/main" id="{C748B900-C9AF-4256-8A33-5644CC97E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6509"/>
            <a:ext cx="7527636" cy="5492680"/>
          </a:xfrm>
          <a:prstGeom prst="rect">
            <a:avLst/>
          </a:prstGeom>
        </p:spPr>
      </p:pic>
      <p:sp>
        <p:nvSpPr>
          <p:cNvPr id="8" name="Google Shape;234;p26">
            <a:extLst>
              <a:ext uri="{FF2B5EF4-FFF2-40B4-BE49-F238E27FC236}">
                <a16:creationId xmlns:a16="http://schemas.microsoft.com/office/drawing/2014/main" id="{B15329C2-754C-4550-981D-7DA7DB7904D9}"/>
              </a:ext>
            </a:extLst>
          </p:cNvPr>
          <p:cNvSpPr txBox="1"/>
          <p:nvPr/>
        </p:nvSpPr>
        <p:spPr>
          <a:xfrm>
            <a:off x="3340350" y="3312325"/>
            <a:ext cx="43854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a:solidFill>
                  <a:srgbClr val="FF0000"/>
                </a:solidFill>
                <a:latin typeface="Malgun Gothic"/>
                <a:ea typeface="Malgun Gothic"/>
                <a:cs typeface="Malgun Gothic"/>
                <a:sym typeface="Malgun Gothic"/>
              </a:rPr>
              <a:t>네이버 </a:t>
            </a:r>
            <a:r>
              <a:rPr lang="ko-KR" sz="1600" b="1" i="1" dirty="0" err="1">
                <a:solidFill>
                  <a:srgbClr val="FF0000"/>
                </a:solidFill>
                <a:latin typeface="Malgun Gothic"/>
                <a:ea typeface="Malgun Gothic"/>
                <a:cs typeface="Malgun Gothic"/>
                <a:sym typeface="Malgun Gothic"/>
              </a:rPr>
              <a:t>API를</a:t>
            </a:r>
            <a:r>
              <a:rPr lang="ko-KR" sz="1600" b="1" i="1" dirty="0">
                <a:solidFill>
                  <a:srgbClr val="FF0000"/>
                </a:solidFill>
                <a:latin typeface="Malgun Gothic"/>
                <a:ea typeface="Malgun Gothic"/>
                <a:cs typeface="Malgun Gothic"/>
                <a:sym typeface="Malgun Gothic"/>
              </a:rPr>
              <a:t> 이용해 인증 토큰을 </a:t>
            </a:r>
            <a:r>
              <a:rPr lang="ko-KR" sz="1600" b="1" i="1" dirty="0" err="1">
                <a:solidFill>
                  <a:srgbClr val="FF0000"/>
                </a:solidFill>
                <a:latin typeface="Malgun Gothic"/>
                <a:ea typeface="Malgun Gothic"/>
                <a:cs typeface="Malgun Gothic"/>
                <a:sym typeface="Malgun Gothic"/>
              </a:rPr>
              <a:t>부여받아</a:t>
            </a:r>
            <a:r>
              <a:rPr lang="ko-KR" sz="1600" b="1" i="1" dirty="0">
                <a:solidFill>
                  <a:srgbClr val="FF0000"/>
                </a:solidFill>
                <a:latin typeface="Malgun Gothic"/>
                <a:ea typeface="Malgun Gothic"/>
                <a:cs typeface="Malgun Gothic"/>
                <a:sym typeface="Malgun Gothic"/>
              </a:rPr>
              <a:t> </a:t>
            </a:r>
            <a:endParaRPr sz="1600" b="1" i="1" dirty="0">
              <a:solidFill>
                <a:srgbClr val="FF0000"/>
              </a:solidFill>
              <a:latin typeface="Malgun Gothic"/>
              <a:ea typeface="Malgun Gothic"/>
              <a:cs typeface="Malgun Gothic"/>
              <a:sym typeface="Malgun Gothic"/>
            </a:endParaRPr>
          </a:p>
          <a:p>
            <a:pPr marL="0" lvl="0" indent="0" algn="l" rtl="0">
              <a:spcBef>
                <a:spcPts val="0"/>
              </a:spcBef>
              <a:spcAft>
                <a:spcPts val="0"/>
              </a:spcAft>
              <a:buNone/>
            </a:pPr>
            <a:r>
              <a:rPr lang="ko-KR" sz="1600" b="1" i="1" dirty="0">
                <a:solidFill>
                  <a:srgbClr val="FF0000"/>
                </a:solidFill>
                <a:latin typeface="Malgun Gothic"/>
                <a:ea typeface="Malgun Gothic"/>
                <a:cs typeface="Malgun Gothic"/>
                <a:sym typeface="Malgun Gothic"/>
              </a:rPr>
              <a:t>네이버 로그인 기능 구현</a:t>
            </a:r>
            <a:endParaRPr sz="1600" b="1" i="1" dirty="0">
              <a:solidFill>
                <a:srgbClr val="FF0000"/>
              </a:solidFill>
              <a:latin typeface="Malgun Gothic"/>
              <a:ea typeface="Malgun Gothic"/>
              <a:cs typeface="Malgun Gothic"/>
              <a:sym typeface="Malgun Gothic"/>
            </a:endParaRPr>
          </a:p>
        </p:txBody>
      </p:sp>
      <p:pic>
        <p:nvPicPr>
          <p:cNvPr id="10" name="그림 9">
            <a:extLst>
              <a:ext uri="{FF2B5EF4-FFF2-40B4-BE49-F238E27FC236}">
                <a16:creationId xmlns:a16="http://schemas.microsoft.com/office/drawing/2014/main" id="{B9859241-A5B7-4058-B400-43ED12D2489C}"/>
              </a:ext>
            </a:extLst>
          </p:cNvPr>
          <p:cNvPicPr>
            <a:picLocks noChangeAspect="1"/>
          </p:cNvPicPr>
          <p:nvPr/>
        </p:nvPicPr>
        <p:blipFill>
          <a:blip r:embed="rId3"/>
          <a:stretch>
            <a:fillRect/>
          </a:stretch>
        </p:blipFill>
        <p:spPr>
          <a:xfrm>
            <a:off x="8124814" y="1219887"/>
            <a:ext cx="3327074" cy="1015656"/>
          </a:xfrm>
          <a:prstGeom prst="rect">
            <a:avLst/>
          </a:prstGeom>
        </p:spPr>
      </p:pic>
      <p:pic>
        <p:nvPicPr>
          <p:cNvPr id="11" name="그림 6" descr="텍스트이(가) 표시된 사진&#10;&#10;자동 생성된 설명">
            <a:extLst>
              <a:ext uri="{FF2B5EF4-FFF2-40B4-BE49-F238E27FC236}">
                <a16:creationId xmlns:a16="http://schemas.microsoft.com/office/drawing/2014/main" id="{F0448F03-73AE-4FE0-A3A1-6EEABC111542}"/>
              </a:ext>
            </a:extLst>
          </p:cNvPr>
          <p:cNvPicPr>
            <a:picLocks noChangeAspect="1"/>
          </p:cNvPicPr>
          <p:nvPr/>
        </p:nvPicPr>
        <p:blipFill>
          <a:blip r:embed="rId4"/>
          <a:stretch>
            <a:fillRect/>
          </a:stretch>
        </p:blipFill>
        <p:spPr>
          <a:xfrm>
            <a:off x="7979306" y="6147946"/>
            <a:ext cx="3486385" cy="492211"/>
          </a:xfrm>
          <a:prstGeom prst="rect">
            <a:avLst/>
          </a:prstGeom>
        </p:spPr>
      </p:pic>
      <p:pic>
        <p:nvPicPr>
          <p:cNvPr id="12" name="그림 9">
            <a:extLst>
              <a:ext uri="{FF2B5EF4-FFF2-40B4-BE49-F238E27FC236}">
                <a16:creationId xmlns:a16="http://schemas.microsoft.com/office/drawing/2014/main" id="{B05FC3F2-7975-470E-9501-C68D3E4CDED0}"/>
              </a:ext>
            </a:extLst>
          </p:cNvPr>
          <p:cNvPicPr>
            <a:picLocks noChangeAspect="1"/>
          </p:cNvPicPr>
          <p:nvPr/>
        </p:nvPicPr>
        <p:blipFill>
          <a:blip r:embed="rId5"/>
          <a:stretch>
            <a:fillRect/>
          </a:stretch>
        </p:blipFill>
        <p:spPr>
          <a:xfrm>
            <a:off x="8190972" y="2744377"/>
            <a:ext cx="3063051" cy="2669351"/>
          </a:xfrm>
          <a:prstGeom prst="rect">
            <a:avLst/>
          </a:prstGeom>
        </p:spPr>
      </p:pic>
      <p:sp>
        <p:nvSpPr>
          <p:cNvPr id="13" name="TextBox 12">
            <a:extLst>
              <a:ext uri="{FF2B5EF4-FFF2-40B4-BE49-F238E27FC236}">
                <a16:creationId xmlns:a16="http://schemas.microsoft.com/office/drawing/2014/main" id="{055A3DA1-2D8D-45FB-AB65-8FF03559315C}"/>
              </a:ext>
            </a:extLst>
          </p:cNvPr>
          <p:cNvSpPr txBox="1"/>
          <p:nvPr/>
        </p:nvSpPr>
        <p:spPr>
          <a:xfrm>
            <a:off x="8124814" y="5473449"/>
            <a:ext cx="27962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ea typeface="맑은 고딕"/>
              </a:rPr>
              <a:t>2. 네이버 로그인을 통한 </a:t>
            </a:r>
            <a:endParaRPr lang="en-US" altLang="ko-KR" sz="1400" b="1" i="1" dirty="0">
              <a:ea typeface="맑은 고딕"/>
            </a:endParaRPr>
          </a:p>
          <a:p>
            <a:r>
              <a:rPr lang="ko-KR" altLang="en-US" sz="1400" b="1" i="1" dirty="0">
                <a:ea typeface="맑은 고딕"/>
              </a:rPr>
              <a:t>가입이력 있으면 로그인 성공 </a:t>
            </a:r>
          </a:p>
        </p:txBody>
      </p:sp>
      <p:sp>
        <p:nvSpPr>
          <p:cNvPr id="14" name="TextBox 13">
            <a:extLst>
              <a:ext uri="{FF2B5EF4-FFF2-40B4-BE49-F238E27FC236}">
                <a16:creationId xmlns:a16="http://schemas.microsoft.com/office/drawing/2014/main" id="{132333E3-FEAA-49A1-9341-65CF9186B42B}"/>
              </a:ext>
            </a:extLst>
          </p:cNvPr>
          <p:cNvSpPr txBox="1"/>
          <p:nvPr/>
        </p:nvSpPr>
        <p:spPr>
          <a:xfrm>
            <a:off x="8036249" y="2296963"/>
            <a:ext cx="4408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ea typeface="맑은 고딕"/>
              </a:rPr>
              <a:t>1. 네이버 로그인 신규-&gt;회원가입  </a:t>
            </a:r>
            <a:endParaRPr lang="ko-KR" altLang="en-US" sz="1400" b="1" i="1" dirty="0"/>
          </a:p>
        </p:txBody>
      </p:sp>
    </p:spTree>
    <p:extLst>
      <p:ext uri="{BB962C8B-B14F-4D97-AF65-F5344CB8AC3E}">
        <p14:creationId xmlns:p14="http://schemas.microsoft.com/office/powerpoint/2010/main" val="294782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8" name="Google Shape;317;p28">
            <a:extLst>
              <a:ext uri="{FF2B5EF4-FFF2-40B4-BE49-F238E27FC236}">
                <a16:creationId xmlns:a16="http://schemas.microsoft.com/office/drawing/2014/main" id="{844E8616-82FA-401A-AA33-D97DECFE2EB4}"/>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en-US" altLang="ko-KR" i="1" u="sng" dirty="0">
                <a:solidFill>
                  <a:schemeClr val="dk1"/>
                </a:solidFill>
                <a:latin typeface="Arial"/>
                <a:ea typeface="Arial"/>
                <a:cs typeface="Arial"/>
                <a:sym typeface="Arial"/>
              </a:rPr>
              <a:t>security</a:t>
            </a:r>
            <a:r>
              <a:rPr lang="ko-KR" altLang="en-US" i="1" u="sng" dirty="0">
                <a:solidFill>
                  <a:schemeClr val="dk1"/>
                </a:solidFill>
                <a:latin typeface="Arial"/>
                <a:ea typeface="Arial"/>
                <a:cs typeface="Arial"/>
                <a:sym typeface="Arial"/>
              </a:rPr>
              <a:t>로그인</a:t>
            </a:r>
            <a:endParaRPr i="1" u="sng" dirty="0"/>
          </a:p>
        </p:txBody>
      </p:sp>
      <p:pic>
        <p:nvPicPr>
          <p:cNvPr id="5" name="그림 4" descr="텍스트이(가) 표시된 사진&#10;&#10;자동 생성된 설명">
            <a:extLst>
              <a:ext uri="{FF2B5EF4-FFF2-40B4-BE49-F238E27FC236}">
                <a16:creationId xmlns:a16="http://schemas.microsoft.com/office/drawing/2014/main" id="{9CE00F9B-1A63-49BD-B696-E81579362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0390"/>
            <a:ext cx="8977745" cy="5581513"/>
          </a:xfrm>
          <a:prstGeom prst="rect">
            <a:avLst/>
          </a:prstGeom>
        </p:spPr>
      </p:pic>
      <p:sp>
        <p:nvSpPr>
          <p:cNvPr id="15" name="Google Shape;245;p27">
            <a:extLst>
              <a:ext uri="{FF2B5EF4-FFF2-40B4-BE49-F238E27FC236}">
                <a16:creationId xmlns:a16="http://schemas.microsoft.com/office/drawing/2014/main" id="{4D815CE0-DC0F-4927-86A8-E140C2DD4545}"/>
              </a:ext>
            </a:extLst>
          </p:cNvPr>
          <p:cNvSpPr txBox="1"/>
          <p:nvPr/>
        </p:nvSpPr>
        <p:spPr>
          <a:xfrm>
            <a:off x="6809855" y="4018039"/>
            <a:ext cx="5106271"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err="1">
                <a:solidFill>
                  <a:srgbClr val="FF0000"/>
                </a:solidFill>
                <a:latin typeface="Malgun Gothic"/>
                <a:ea typeface="Malgun Gothic"/>
                <a:cs typeface="Malgun Gothic"/>
                <a:sym typeface="Malgun Gothic"/>
              </a:rPr>
              <a:t>Security</a:t>
            </a:r>
            <a:r>
              <a:rPr lang="ko-KR" sz="1600" b="1" i="1" dirty="0">
                <a:solidFill>
                  <a:srgbClr val="FF0000"/>
                </a:solidFill>
                <a:latin typeface="Malgun Gothic"/>
                <a:ea typeface="Malgun Gothic"/>
                <a:cs typeface="Malgun Gothic"/>
                <a:sym typeface="Malgun Gothic"/>
              </a:rPr>
              <a:t> 프레임워크를 이용하여 인증된 사용자인지 여부 확인 후 권한을 부여하는 로그인 기능 구현</a:t>
            </a:r>
            <a:endParaRPr sz="1600" b="1" i="1" dirty="0">
              <a:solidFill>
                <a:srgbClr val="FF0000"/>
              </a:solidFill>
              <a:latin typeface="Malgun Gothic"/>
              <a:ea typeface="Malgun Gothic"/>
              <a:cs typeface="Malgun Gothic"/>
              <a:sym typeface="Malgun Gothic"/>
            </a:endParaRPr>
          </a:p>
        </p:txBody>
      </p:sp>
      <p:pic>
        <p:nvPicPr>
          <p:cNvPr id="16" name="그림 5" descr="텍스트이(가) 표시된 사진&#10;&#10;자동 생성된 설명">
            <a:extLst>
              <a:ext uri="{FF2B5EF4-FFF2-40B4-BE49-F238E27FC236}">
                <a16:creationId xmlns:a16="http://schemas.microsoft.com/office/drawing/2014/main" id="{C07FCB00-E4DA-4123-A893-4234C806C786}"/>
              </a:ext>
            </a:extLst>
          </p:cNvPr>
          <p:cNvPicPr>
            <a:picLocks noChangeAspect="1"/>
          </p:cNvPicPr>
          <p:nvPr/>
        </p:nvPicPr>
        <p:blipFill>
          <a:blip r:embed="rId3"/>
          <a:stretch>
            <a:fillRect/>
          </a:stretch>
        </p:blipFill>
        <p:spPr>
          <a:xfrm>
            <a:off x="6435371" y="1338204"/>
            <a:ext cx="5480755" cy="597790"/>
          </a:xfrm>
          <a:prstGeom prst="rect">
            <a:avLst/>
          </a:prstGeom>
        </p:spPr>
      </p:pic>
      <p:pic>
        <p:nvPicPr>
          <p:cNvPr id="17" name="그림 6">
            <a:extLst>
              <a:ext uri="{FF2B5EF4-FFF2-40B4-BE49-F238E27FC236}">
                <a16:creationId xmlns:a16="http://schemas.microsoft.com/office/drawing/2014/main" id="{96956817-EF0D-4B47-B865-14CF9253A8F0}"/>
              </a:ext>
            </a:extLst>
          </p:cNvPr>
          <p:cNvPicPr>
            <a:picLocks noChangeAspect="1"/>
          </p:cNvPicPr>
          <p:nvPr/>
        </p:nvPicPr>
        <p:blipFill>
          <a:blip r:embed="rId4"/>
          <a:stretch>
            <a:fillRect/>
          </a:stretch>
        </p:blipFill>
        <p:spPr>
          <a:xfrm>
            <a:off x="6501224" y="3162446"/>
            <a:ext cx="5414902" cy="638242"/>
          </a:xfrm>
          <a:prstGeom prst="rect">
            <a:avLst/>
          </a:prstGeom>
        </p:spPr>
      </p:pic>
      <p:sp>
        <p:nvSpPr>
          <p:cNvPr id="18" name="화살표: 아래쪽 17">
            <a:extLst>
              <a:ext uri="{FF2B5EF4-FFF2-40B4-BE49-F238E27FC236}">
                <a16:creationId xmlns:a16="http://schemas.microsoft.com/office/drawing/2014/main" id="{1270170D-2B36-4321-9653-A2F4146BFE17}"/>
              </a:ext>
            </a:extLst>
          </p:cNvPr>
          <p:cNvSpPr/>
          <p:nvPr/>
        </p:nvSpPr>
        <p:spPr>
          <a:xfrm>
            <a:off x="8977745" y="2140567"/>
            <a:ext cx="400261" cy="73710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82A72FD-7E54-45A8-B369-F6FFF3916D31}"/>
              </a:ext>
            </a:extLst>
          </p:cNvPr>
          <p:cNvSpPr txBox="1"/>
          <p:nvPr/>
        </p:nvSpPr>
        <p:spPr>
          <a:xfrm>
            <a:off x="9378006" y="2368436"/>
            <a:ext cx="34111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ea typeface="맑은 고딕"/>
              </a:rPr>
              <a:t>로그인 성공 시 메뉴 화면 변경</a:t>
            </a:r>
          </a:p>
        </p:txBody>
      </p:sp>
    </p:spTree>
    <p:extLst>
      <p:ext uri="{BB962C8B-B14F-4D97-AF65-F5344CB8AC3E}">
        <p14:creationId xmlns:p14="http://schemas.microsoft.com/office/powerpoint/2010/main" val="2196786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sz="1800"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찜하기</a:t>
            </a:r>
            <a:r>
              <a:rPr lang="en-US" altLang="ko-KR" i="1" u="sng" dirty="0">
                <a:solidFill>
                  <a:schemeClr val="dk1"/>
                </a:solidFill>
                <a:latin typeface="Arial"/>
                <a:ea typeface="Arial"/>
                <a:cs typeface="Arial"/>
                <a:sym typeface="Arial"/>
              </a:rPr>
              <a:t>ajax</a:t>
            </a:r>
            <a:endParaRPr i="1" u="sng" dirty="0"/>
          </a:p>
        </p:txBody>
      </p:sp>
      <p:pic>
        <p:nvPicPr>
          <p:cNvPr id="8" name="그림 7" descr="텍스트이(가) 표시된 사진&#10;&#10;자동 생성된 설명">
            <a:extLst>
              <a:ext uri="{FF2B5EF4-FFF2-40B4-BE49-F238E27FC236}">
                <a16:creationId xmlns:a16="http://schemas.microsoft.com/office/drawing/2014/main" id="{62149CCA-58C7-4BAD-9B92-E33652DFE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1513119"/>
            <a:ext cx="4856332" cy="4027070"/>
          </a:xfrm>
          <a:prstGeom prst="rect">
            <a:avLst/>
          </a:prstGeom>
        </p:spPr>
      </p:pic>
      <p:pic>
        <p:nvPicPr>
          <p:cNvPr id="10" name="그림 9" descr="텍스트이(가) 표시된 사진&#10;&#10;자동 생성된 설명">
            <a:extLst>
              <a:ext uri="{FF2B5EF4-FFF2-40B4-BE49-F238E27FC236}">
                <a16:creationId xmlns:a16="http://schemas.microsoft.com/office/drawing/2014/main" id="{28F743CF-BFC0-4050-997A-53BE530B8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302" y="1320522"/>
            <a:ext cx="3881170" cy="2833798"/>
          </a:xfrm>
          <a:prstGeom prst="rect">
            <a:avLst/>
          </a:prstGeom>
        </p:spPr>
      </p:pic>
      <p:pic>
        <p:nvPicPr>
          <p:cNvPr id="9" name="그림 2" descr="C:/Users/dbsdu/AppData/Roaming/PolarisOffice/ETemp/16908_8225128/fImage2586462117462.png">
            <a:extLst>
              <a:ext uri="{FF2B5EF4-FFF2-40B4-BE49-F238E27FC236}">
                <a16:creationId xmlns:a16="http://schemas.microsoft.com/office/drawing/2014/main" id="{29AAA957-2DD5-46AC-9A98-09912623E5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5077302" y="4893600"/>
            <a:ext cx="2997323" cy="1888132"/>
          </a:xfrm>
          <a:prstGeom prst="rect">
            <a:avLst/>
          </a:prstGeom>
          <a:noFill/>
        </p:spPr>
      </p:pic>
      <p:pic>
        <p:nvPicPr>
          <p:cNvPr id="11" name="그림 3" descr="C:/Users/dbsdu/AppData/Roaming/PolarisOffice/ETemp/16908_8225128/fImage1324592124126.png">
            <a:extLst>
              <a:ext uri="{FF2B5EF4-FFF2-40B4-BE49-F238E27FC236}">
                <a16:creationId xmlns:a16="http://schemas.microsoft.com/office/drawing/2014/main" id="{401F2862-CE5A-4791-8AA6-6A59F43F58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8263940" y="4856862"/>
            <a:ext cx="2672408" cy="1867858"/>
          </a:xfrm>
          <a:prstGeom prst="rect">
            <a:avLst/>
          </a:prstGeom>
          <a:noFill/>
        </p:spPr>
      </p:pic>
      <p:sp>
        <p:nvSpPr>
          <p:cNvPr id="12" name="텍스트 상자 19">
            <a:extLst>
              <a:ext uri="{FF2B5EF4-FFF2-40B4-BE49-F238E27FC236}">
                <a16:creationId xmlns:a16="http://schemas.microsoft.com/office/drawing/2014/main" id="{2FFAF31C-562C-4849-B93B-2563645FBE09}"/>
              </a:ext>
            </a:extLst>
          </p:cNvPr>
          <p:cNvSpPr txBox="1">
            <a:spLocks/>
          </p:cNvSpPr>
          <p:nvPr/>
        </p:nvSpPr>
        <p:spPr>
          <a:xfrm>
            <a:off x="5321998" y="4221990"/>
            <a:ext cx="6493484" cy="524503"/>
          </a:xfrm>
          <a:prstGeom prst="rect">
            <a:avLst/>
          </a:prstGeom>
          <a:noFill/>
          <a:ln w="0">
            <a:noFill/>
            <a:prstDash/>
          </a:ln>
        </p:spPr>
        <p:txBody>
          <a:bodyPr vert="horz" wrap="square" lIns="89535" tIns="46355" rIns="89535" bIns="46355" anchor="t">
            <a:spAutoFit/>
          </a:bodyPr>
          <a:lstStyle/>
          <a:p>
            <a:pPr marL="0" indent="0" algn="l" hangingPunct="1"/>
            <a:r>
              <a:rPr lang="ko-KR" sz="1400" b="1" i="1" dirty="0" err="1">
                <a:solidFill>
                  <a:srgbClr val="FF0000"/>
                </a:solidFill>
                <a:latin typeface="맑은 고딕" charset="0"/>
                <a:ea typeface="맑은 고딕" charset="0"/>
              </a:rPr>
              <a:t>Bootstap</a:t>
            </a:r>
            <a:r>
              <a:rPr lang="ko-KR" sz="1400" b="1" i="1" dirty="0">
                <a:solidFill>
                  <a:srgbClr val="FF0000"/>
                </a:solidFill>
                <a:latin typeface="맑은 고딕" charset="0"/>
                <a:ea typeface="맑은 고딕" charset="0"/>
              </a:rPr>
              <a:t> </a:t>
            </a:r>
            <a:r>
              <a:rPr lang="ko-KR" sz="1400" b="1" i="1" dirty="0" err="1">
                <a:solidFill>
                  <a:srgbClr val="FF0000"/>
                </a:solidFill>
                <a:latin typeface="맑은 고딕" charset="0"/>
                <a:ea typeface="맑은 고딕" charset="0"/>
              </a:rPr>
              <a:t>icon을</a:t>
            </a:r>
            <a:r>
              <a:rPr lang="ko-KR" sz="1400" b="1" i="1" dirty="0">
                <a:solidFill>
                  <a:srgbClr val="FF0000"/>
                </a:solidFill>
                <a:latin typeface="맑은 고딕" charset="0"/>
                <a:ea typeface="맑은 고딕" charset="0"/>
              </a:rPr>
              <a:t> 사용해서 좋아요 버튼을 누르면 </a:t>
            </a:r>
            <a:r>
              <a:rPr lang="ko-KR" sz="1400" b="1" i="1" dirty="0" err="1">
                <a:solidFill>
                  <a:srgbClr val="FF0000"/>
                </a:solidFill>
                <a:latin typeface="맑은 고딕" charset="0"/>
                <a:ea typeface="맑은 고딕" charset="0"/>
              </a:rPr>
              <a:t>icon이</a:t>
            </a:r>
            <a:r>
              <a:rPr lang="ko-KR" sz="1400" b="1" i="1" dirty="0">
                <a:solidFill>
                  <a:srgbClr val="FF0000"/>
                </a:solidFill>
                <a:latin typeface="맑은 고딕" charset="0"/>
                <a:ea typeface="맑은 고딕" charset="0"/>
              </a:rPr>
              <a:t> 바뀌면서</a:t>
            </a:r>
            <a:endParaRPr lang="ko-KR" altLang="en-US" sz="1400" b="1" i="1" dirty="0">
              <a:solidFill>
                <a:srgbClr val="FF0000"/>
              </a:solidFill>
              <a:latin typeface="맑은 고딕" charset="0"/>
              <a:ea typeface="맑은 고딕" charset="0"/>
            </a:endParaRPr>
          </a:p>
          <a:p>
            <a:pPr marL="0" indent="0" algn="l" hangingPunct="1"/>
            <a:r>
              <a:rPr lang="ko-KR" sz="1400" b="1" i="1" dirty="0" err="1">
                <a:solidFill>
                  <a:srgbClr val="FF0000"/>
                </a:solidFill>
                <a:latin typeface="맑은 고딕" charset="0"/>
                <a:ea typeface="맑은 고딕" charset="0"/>
              </a:rPr>
              <a:t>Left</a:t>
            </a:r>
            <a:r>
              <a:rPr lang="ko-KR" sz="1400" b="1" i="1" dirty="0">
                <a:solidFill>
                  <a:srgbClr val="FF0000"/>
                </a:solidFill>
                <a:latin typeface="맑은 고딕" charset="0"/>
                <a:ea typeface="맑은 고딕" charset="0"/>
              </a:rPr>
              <a:t> </a:t>
            </a:r>
            <a:r>
              <a:rPr lang="ko-KR" sz="1400" b="1" i="1" dirty="0" err="1">
                <a:solidFill>
                  <a:srgbClr val="FF0000"/>
                </a:solidFill>
                <a:latin typeface="맑은 고딕" charset="0"/>
                <a:ea typeface="맑은 고딕" charset="0"/>
              </a:rPr>
              <a:t>join으로</a:t>
            </a:r>
            <a:r>
              <a:rPr lang="ko-KR" sz="1400" b="1" i="1" dirty="0">
                <a:solidFill>
                  <a:srgbClr val="FF0000"/>
                </a:solidFill>
                <a:latin typeface="맑은 고딕" charset="0"/>
                <a:ea typeface="맑은 고딕" charset="0"/>
              </a:rPr>
              <a:t> 게시판 테이블과 병합되어 관심상품 리스트에 담김</a:t>
            </a:r>
            <a:endParaRPr lang="ko-KR" altLang="en-US" sz="14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2340275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쪽지 일괄삭제</a:t>
            </a:r>
            <a:r>
              <a:rPr lang="en-US" altLang="ko-KR" i="1" u="sng" dirty="0">
                <a:solidFill>
                  <a:schemeClr val="dk1"/>
                </a:solidFill>
                <a:latin typeface="Arial"/>
                <a:ea typeface="Arial"/>
                <a:cs typeface="Arial"/>
                <a:sym typeface="Arial"/>
              </a:rPr>
              <a:t>ajax</a:t>
            </a:r>
            <a:endParaRPr i="1" u="sng" dirty="0"/>
          </a:p>
        </p:txBody>
      </p:sp>
      <p:pic>
        <p:nvPicPr>
          <p:cNvPr id="5" name="그림 4" descr="텍스트이(가) 표시된 사진&#10;&#10;자동 생성된 설명">
            <a:extLst>
              <a:ext uri="{FF2B5EF4-FFF2-40B4-BE49-F238E27FC236}">
                <a16:creationId xmlns:a16="http://schemas.microsoft.com/office/drawing/2014/main" id="{0A61F366-27EF-4F17-96ED-3EC40408D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7" y="1488224"/>
            <a:ext cx="5866555" cy="3536642"/>
          </a:xfrm>
          <a:prstGeom prst="rect">
            <a:avLst/>
          </a:prstGeom>
        </p:spPr>
      </p:pic>
      <p:pic>
        <p:nvPicPr>
          <p:cNvPr id="8" name="그림 7" descr="텍스트이(가) 표시된 사진&#10;&#10;자동 생성된 설명">
            <a:extLst>
              <a:ext uri="{FF2B5EF4-FFF2-40B4-BE49-F238E27FC236}">
                <a16:creationId xmlns:a16="http://schemas.microsoft.com/office/drawing/2014/main" id="{55CBBBCD-CBB2-43C4-9BF9-7352DBF0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67" y="5076581"/>
            <a:ext cx="5012349" cy="1711658"/>
          </a:xfrm>
          <a:prstGeom prst="rect">
            <a:avLst/>
          </a:prstGeom>
        </p:spPr>
      </p:pic>
      <p:pic>
        <p:nvPicPr>
          <p:cNvPr id="9" name="그림 7" descr="C:/Users/dbsdu/AppData/Roaming/PolarisOffice/ETemp/16908_8225128/fImage183002167462.png">
            <a:extLst>
              <a:ext uri="{FF2B5EF4-FFF2-40B4-BE49-F238E27FC236}">
                <a16:creationId xmlns:a16="http://schemas.microsoft.com/office/drawing/2014/main" id="{016D3160-7C13-4C51-8220-EF58CDB853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420117" y="1705199"/>
            <a:ext cx="2061845" cy="2128520"/>
          </a:xfrm>
          <a:prstGeom prst="rect">
            <a:avLst/>
          </a:prstGeom>
          <a:noFill/>
        </p:spPr>
      </p:pic>
      <p:pic>
        <p:nvPicPr>
          <p:cNvPr id="10" name="그림 16" descr="C:/Users/dbsdu/AppData/Roaming/PolarisOffice/ETemp/16908_8225128/fImage243052254126.png">
            <a:extLst>
              <a:ext uri="{FF2B5EF4-FFF2-40B4-BE49-F238E27FC236}">
                <a16:creationId xmlns:a16="http://schemas.microsoft.com/office/drawing/2014/main" id="{F729EE06-591A-4168-AD1B-37AA4B3848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8640560" y="1710596"/>
            <a:ext cx="2152015" cy="2117725"/>
          </a:xfrm>
          <a:prstGeom prst="rect">
            <a:avLst/>
          </a:prstGeom>
          <a:noFill/>
        </p:spPr>
      </p:pic>
      <p:pic>
        <p:nvPicPr>
          <p:cNvPr id="11" name="그림 17" descr="C:/Users/dbsdu/AppData/Roaming/PolarisOffice/ETemp/16908_8225128/fImage526272264507.png">
            <a:extLst>
              <a:ext uri="{FF2B5EF4-FFF2-40B4-BE49-F238E27FC236}">
                <a16:creationId xmlns:a16="http://schemas.microsoft.com/office/drawing/2014/main" id="{6D925D6E-90DD-458B-A642-FE6CFE1046D4}"/>
              </a:ext>
            </a:extLst>
          </p:cNvPr>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6216301" y="3956652"/>
            <a:ext cx="4991956" cy="1705808"/>
          </a:xfrm>
          <a:prstGeom prst="rect">
            <a:avLst/>
          </a:prstGeom>
          <a:noFill/>
        </p:spPr>
      </p:pic>
      <p:sp>
        <p:nvSpPr>
          <p:cNvPr id="12" name="텍스트 상자 20">
            <a:extLst>
              <a:ext uri="{FF2B5EF4-FFF2-40B4-BE49-F238E27FC236}">
                <a16:creationId xmlns:a16="http://schemas.microsoft.com/office/drawing/2014/main" id="{EBFD4EC6-A73F-429A-AB81-B803EC809102}"/>
              </a:ext>
            </a:extLst>
          </p:cNvPr>
          <p:cNvSpPr txBox="1">
            <a:spLocks/>
          </p:cNvSpPr>
          <p:nvPr/>
        </p:nvSpPr>
        <p:spPr>
          <a:xfrm>
            <a:off x="5688192" y="5790791"/>
            <a:ext cx="6317114" cy="586058"/>
          </a:xfrm>
          <a:prstGeom prst="rect">
            <a:avLst/>
          </a:prstGeom>
          <a:noFill/>
          <a:ln w="0" cap="flat" cmpd="sng">
            <a:solidFill>
              <a:srgbClr val="FFFFFF">
                <a:alpha val="100000"/>
              </a:srgbClr>
            </a:solidFill>
            <a:prstDash/>
          </a:ln>
        </p:spPr>
        <p:txBody>
          <a:bodyPr vert="horz" wrap="none" lIns="89535" tIns="46355" rIns="89535" bIns="46355" anchor="t">
            <a:spAutoFit/>
          </a:bodyPr>
          <a:lstStyle/>
          <a:p>
            <a:pPr marL="0" indent="0" algn="l" hangingPunct="1"/>
            <a:r>
              <a:rPr lang="ko-KR" sz="1600" b="1" i="1" dirty="0" err="1">
                <a:solidFill>
                  <a:srgbClr val="FF0000"/>
                </a:solidFill>
                <a:latin typeface="맑은 고딕" charset="0"/>
                <a:ea typeface="맑은 고딕" charset="0"/>
              </a:rPr>
              <a:t>쪽지보내기를</a:t>
            </a:r>
            <a:r>
              <a:rPr lang="ko-KR" sz="1600" b="1" i="1" dirty="0">
                <a:solidFill>
                  <a:srgbClr val="FF0000"/>
                </a:solidFill>
                <a:latin typeface="맑은 고딕" charset="0"/>
                <a:ea typeface="맑은 고딕" charset="0"/>
              </a:rPr>
              <a:t> 누르면 관련 게시물의 </a:t>
            </a:r>
            <a:r>
              <a:rPr lang="ko-KR" sz="1600" b="1" i="1" dirty="0" err="1">
                <a:solidFill>
                  <a:srgbClr val="FF0000"/>
                </a:solidFill>
                <a:latin typeface="맑은 고딕" charset="0"/>
                <a:ea typeface="맑은 고딕" charset="0"/>
              </a:rPr>
              <a:t>id에게</a:t>
            </a:r>
            <a:r>
              <a:rPr lang="ko-KR" sz="1600" b="1" i="1" dirty="0">
                <a:solidFill>
                  <a:srgbClr val="FF0000"/>
                </a:solidFill>
                <a:latin typeface="맑은 고딕" charset="0"/>
                <a:ea typeface="맑은 고딕" charset="0"/>
              </a:rPr>
              <a:t> 보내지게 되고, </a:t>
            </a:r>
            <a:endParaRPr lang="ko-KR" altLang="en-US" sz="1600" b="1" i="1" dirty="0">
              <a:solidFill>
                <a:srgbClr val="FF0000"/>
              </a:solidFill>
              <a:latin typeface="맑은 고딕" charset="0"/>
              <a:ea typeface="맑은 고딕" charset="0"/>
            </a:endParaRPr>
          </a:p>
          <a:p>
            <a:pPr marL="0" indent="0" algn="l" hangingPunct="1"/>
            <a:r>
              <a:rPr lang="ko-KR" sz="1600" b="1" i="1" dirty="0" err="1">
                <a:solidFill>
                  <a:srgbClr val="FF0000"/>
                </a:solidFill>
                <a:latin typeface="맑은 고딕" charset="0"/>
                <a:ea typeface="맑은 고딕" charset="0"/>
              </a:rPr>
              <a:t>쪽지함</a:t>
            </a:r>
            <a:r>
              <a:rPr lang="ko-KR" sz="1600" b="1" i="1" dirty="0">
                <a:solidFill>
                  <a:srgbClr val="FF0000"/>
                </a:solidFill>
                <a:latin typeface="맑은 고딕" charset="0"/>
                <a:ea typeface="맑은 고딕" charset="0"/>
              </a:rPr>
              <a:t> 리스트에서 </a:t>
            </a:r>
            <a:r>
              <a:rPr lang="ko-KR" sz="1600" b="1" i="1" dirty="0" err="1">
                <a:solidFill>
                  <a:srgbClr val="FF0000"/>
                </a:solidFill>
                <a:latin typeface="맑은 고딕" charset="0"/>
                <a:ea typeface="맑은 고딕" charset="0"/>
              </a:rPr>
              <a:t>페이징</a:t>
            </a:r>
            <a:r>
              <a:rPr lang="ko-KR" sz="1600" b="1" i="1" dirty="0">
                <a:solidFill>
                  <a:srgbClr val="FF0000"/>
                </a:solidFill>
                <a:latin typeface="맑은 고딕" charset="0"/>
                <a:ea typeface="맑은 고딕" charset="0"/>
              </a:rPr>
              <a:t>, 수정, 일괄삭제가 가능하게 구현하였다.</a:t>
            </a:r>
            <a:endParaRPr lang="ko-KR" altLang="en-US" sz="16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1656662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altLang="en-US"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배너 </a:t>
            </a:r>
            <a:r>
              <a:rPr lang="en-US" altLang="ko-KR" i="1" u="sng" dirty="0">
                <a:solidFill>
                  <a:schemeClr val="dk1"/>
                </a:solidFill>
                <a:latin typeface="Arial"/>
                <a:ea typeface="Arial"/>
                <a:cs typeface="Arial"/>
                <a:sym typeface="Arial"/>
              </a:rPr>
              <a:t>cookie</a:t>
            </a:r>
            <a:endParaRPr i="1" u="sng" dirty="0"/>
          </a:p>
        </p:txBody>
      </p:sp>
      <p:pic>
        <p:nvPicPr>
          <p:cNvPr id="5" name="그림 4" descr="텍스트이(가) 표시된 사진&#10;&#10;자동 생성된 설명">
            <a:extLst>
              <a:ext uri="{FF2B5EF4-FFF2-40B4-BE49-F238E27FC236}">
                <a16:creationId xmlns:a16="http://schemas.microsoft.com/office/drawing/2014/main" id="{A9C742A7-B40D-456B-8B95-94D3AB650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22" y="1513119"/>
            <a:ext cx="8864696" cy="5146806"/>
          </a:xfrm>
          <a:prstGeom prst="rect">
            <a:avLst/>
          </a:prstGeom>
        </p:spPr>
      </p:pic>
      <p:pic>
        <p:nvPicPr>
          <p:cNvPr id="8" name="그림 18" descr="C:/Users/dbsdu/AppData/Roaming/PolarisOffice/ETemp/16908_8225128/fImage6731782277462.png">
            <a:extLst>
              <a:ext uri="{FF2B5EF4-FFF2-40B4-BE49-F238E27FC236}">
                <a16:creationId xmlns:a16="http://schemas.microsoft.com/office/drawing/2014/main" id="{5848FD15-108A-408E-8FD9-187BC8F798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248400" y="2544592"/>
            <a:ext cx="3075988" cy="2532455"/>
          </a:xfrm>
          <a:prstGeom prst="rect">
            <a:avLst/>
          </a:prstGeom>
          <a:noFill/>
        </p:spPr>
      </p:pic>
      <p:sp>
        <p:nvSpPr>
          <p:cNvPr id="9" name="텍스트 상자 21">
            <a:extLst>
              <a:ext uri="{FF2B5EF4-FFF2-40B4-BE49-F238E27FC236}">
                <a16:creationId xmlns:a16="http://schemas.microsoft.com/office/drawing/2014/main" id="{EE9F9FCB-E2C0-4CF0-A902-BAB5575F28F6}"/>
              </a:ext>
            </a:extLst>
          </p:cNvPr>
          <p:cNvSpPr txBox="1">
            <a:spLocks/>
          </p:cNvSpPr>
          <p:nvPr/>
        </p:nvSpPr>
        <p:spPr>
          <a:xfrm>
            <a:off x="5798012" y="5194344"/>
            <a:ext cx="5180585" cy="739946"/>
          </a:xfrm>
          <a:prstGeom prst="rect">
            <a:avLst/>
          </a:prstGeom>
          <a:noFill/>
          <a:ln w="0" cap="flat" cmpd="sng">
            <a:solidFill>
              <a:srgbClr val="FFFFFF">
                <a:alpha val="100000"/>
              </a:srgbClr>
            </a:solidFill>
            <a:prstDash/>
          </a:ln>
        </p:spPr>
        <p:txBody>
          <a:bodyPr vert="horz" wrap="none" lIns="89535" tIns="46355" rIns="89535" bIns="46355" anchor="t">
            <a:spAutoFit/>
          </a:bodyPr>
          <a:lstStyle/>
          <a:p>
            <a:pPr marL="0" indent="0" algn="l" hangingPunct="1"/>
            <a:r>
              <a:rPr lang="ko-KR" sz="1400" b="1" i="1" dirty="0" err="1">
                <a:solidFill>
                  <a:srgbClr val="FF0000"/>
                </a:solidFill>
                <a:latin typeface="맑은 고딕" charset="0"/>
                <a:ea typeface="맑은 고딕" charset="0"/>
              </a:rPr>
              <a:t>cookie를</a:t>
            </a:r>
            <a:r>
              <a:rPr lang="ko-KR" sz="1400" b="1" i="1" dirty="0">
                <a:solidFill>
                  <a:srgbClr val="FF0000"/>
                </a:solidFill>
                <a:latin typeface="맑은 고딕" charset="0"/>
                <a:ea typeface="맑은 고딕" charset="0"/>
              </a:rPr>
              <a:t> 사용하여 홈페이지에서 배너가 표시되어지는 시간을</a:t>
            </a:r>
            <a:endParaRPr lang="ko-KR" altLang="en-US" sz="1400" b="1" i="1" dirty="0">
              <a:solidFill>
                <a:srgbClr val="FF0000"/>
              </a:solidFill>
              <a:latin typeface="맑은 고딕" charset="0"/>
              <a:ea typeface="맑은 고딕" charset="0"/>
            </a:endParaRPr>
          </a:p>
          <a:p>
            <a:pPr marL="0" indent="0" algn="l" hangingPunct="1"/>
            <a:r>
              <a:rPr lang="ko-KR" sz="1400" b="1" i="1" dirty="0">
                <a:solidFill>
                  <a:srgbClr val="FF0000"/>
                </a:solidFill>
                <a:latin typeface="맑은 고딕" charset="0"/>
                <a:ea typeface="맑은 고딕" charset="0"/>
              </a:rPr>
              <a:t>하루로 두어서 저장된 쿠키가 있으면 띄우지</a:t>
            </a:r>
            <a:r>
              <a:rPr lang="en-US" altLang="ko-KR" sz="1400" b="1" i="1" dirty="0">
                <a:solidFill>
                  <a:srgbClr val="FF0000"/>
                </a:solidFill>
                <a:latin typeface="맑은 고딕" charset="0"/>
                <a:ea typeface="맑은 고딕" charset="0"/>
              </a:rPr>
              <a:t> </a:t>
            </a:r>
            <a:r>
              <a:rPr lang="ko-KR" sz="1400" b="1" i="1" dirty="0">
                <a:solidFill>
                  <a:srgbClr val="FF0000"/>
                </a:solidFill>
                <a:latin typeface="맑은 고딕" charset="0"/>
                <a:ea typeface="맑은 고딕" charset="0"/>
              </a:rPr>
              <a:t>않고, </a:t>
            </a:r>
            <a:endParaRPr lang="en-US" altLang="ko-KR" sz="1400" b="1" i="1" dirty="0">
              <a:solidFill>
                <a:srgbClr val="FF0000"/>
              </a:solidFill>
              <a:latin typeface="맑은 고딕" charset="0"/>
              <a:ea typeface="맑은 고딕" charset="0"/>
            </a:endParaRPr>
          </a:p>
          <a:p>
            <a:pPr marL="0" indent="0" algn="l" hangingPunct="1"/>
            <a:r>
              <a:rPr lang="ko-KR" sz="1400" b="1" i="1" dirty="0">
                <a:solidFill>
                  <a:srgbClr val="FF0000"/>
                </a:solidFill>
                <a:latin typeface="맑은 고딕" charset="0"/>
                <a:ea typeface="맑은 고딕" charset="0"/>
              </a:rPr>
              <a:t>저장된 쿠키가 없으면 띄우도록 구현하였다.</a:t>
            </a:r>
            <a:endParaRPr lang="ko-KR" altLang="en-US" sz="14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404102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CDD0F2E9-31C6-4119-8179-85A4C651C268}"/>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관리자 페이지 </a:t>
            </a:r>
            <a:r>
              <a:rPr lang="en-US" altLang="ko-KR" i="1" u="sng" dirty="0">
                <a:solidFill>
                  <a:schemeClr val="dk1"/>
                </a:solidFill>
                <a:latin typeface="Arial"/>
                <a:ea typeface="Arial"/>
                <a:cs typeface="Arial"/>
                <a:sym typeface="Arial"/>
              </a:rPr>
              <a:t>DB </a:t>
            </a:r>
            <a:r>
              <a:rPr lang="ko-KR" altLang="en-US" i="1" u="sng" dirty="0">
                <a:solidFill>
                  <a:schemeClr val="dk1"/>
                </a:solidFill>
                <a:latin typeface="Arial"/>
                <a:ea typeface="Arial"/>
                <a:cs typeface="Arial"/>
                <a:sym typeface="Arial"/>
              </a:rPr>
              <a:t>데이터 출력</a:t>
            </a:r>
            <a:endParaRPr i="1" u="sng" dirty="0"/>
          </a:p>
        </p:txBody>
      </p:sp>
      <p:pic>
        <p:nvPicPr>
          <p:cNvPr id="8" name="그림 1" descr="C:/Users/이정민/AppData/Roaming/PolarisOffice/ETemp/2012_21414480/fImage1065072914839.png">
            <a:extLst>
              <a:ext uri="{FF2B5EF4-FFF2-40B4-BE49-F238E27FC236}">
                <a16:creationId xmlns:a16="http://schemas.microsoft.com/office/drawing/2014/main" id="{F0FFB370-0DB7-4F9D-9E34-2B09C04CF7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32539" y="1712258"/>
            <a:ext cx="7599294" cy="4675311"/>
          </a:xfrm>
          <a:prstGeom prst="rect">
            <a:avLst/>
          </a:prstGeom>
          <a:noFill/>
        </p:spPr>
      </p:pic>
      <p:sp>
        <p:nvSpPr>
          <p:cNvPr id="9" name="텍스트 상자 6">
            <a:extLst>
              <a:ext uri="{FF2B5EF4-FFF2-40B4-BE49-F238E27FC236}">
                <a16:creationId xmlns:a16="http://schemas.microsoft.com/office/drawing/2014/main" id="{35BD4E60-18D7-4300-9CF7-D7C8DC1354DA}"/>
              </a:ext>
            </a:extLst>
          </p:cNvPr>
          <p:cNvSpPr txBox="1">
            <a:spLocks/>
          </p:cNvSpPr>
          <p:nvPr/>
        </p:nvSpPr>
        <p:spPr>
          <a:xfrm>
            <a:off x="7833286" y="4743654"/>
            <a:ext cx="4555938" cy="586058"/>
          </a:xfrm>
          <a:prstGeom prst="rect">
            <a:avLst/>
          </a:prstGeom>
          <a:noFill/>
          <a:ln w="0">
            <a:noFill/>
            <a:prstDash/>
          </a:ln>
        </p:spPr>
        <p:txBody>
          <a:bodyPr vert="horz" wrap="square" lIns="89535" tIns="46355" rIns="89535" bIns="46355" anchor="t">
            <a:spAutoFit/>
          </a:bodyPr>
          <a:lstStyle/>
          <a:p>
            <a:pPr marL="0" indent="0" algn="l" hangingPunct="1"/>
            <a:r>
              <a:rPr lang="ko-KR" sz="1600" b="1" i="1" dirty="0">
                <a:solidFill>
                  <a:srgbClr val="FF0000"/>
                </a:solidFill>
                <a:latin typeface="맑은 고딕" charset="0"/>
                <a:ea typeface="맑은 고딕" charset="0"/>
              </a:rPr>
              <a:t>컨트롤러를 이용하여 </a:t>
            </a:r>
            <a:endParaRPr lang="en-US" altLang="ko-KR" sz="1600" b="1" i="1" dirty="0">
              <a:solidFill>
                <a:srgbClr val="FF0000"/>
              </a:solidFill>
              <a:latin typeface="맑은 고딕" charset="0"/>
              <a:ea typeface="맑은 고딕" charset="0"/>
            </a:endParaRPr>
          </a:p>
          <a:p>
            <a:pPr marL="0" indent="0" algn="l" hangingPunct="1"/>
            <a:r>
              <a:rPr lang="ko-KR" sz="1600" b="1" i="1" dirty="0" err="1">
                <a:solidFill>
                  <a:srgbClr val="FF0000"/>
                </a:solidFill>
                <a:latin typeface="맑은 고딕" charset="0"/>
                <a:ea typeface="맑은 고딕" charset="0"/>
              </a:rPr>
              <a:t>DB에서</a:t>
            </a:r>
            <a:r>
              <a:rPr lang="ko-KR" sz="1600" b="1" i="1" dirty="0">
                <a:solidFill>
                  <a:srgbClr val="FF0000"/>
                </a:solidFill>
                <a:latin typeface="맑은 고딕" charset="0"/>
                <a:ea typeface="맑은 고딕" charset="0"/>
              </a:rPr>
              <a:t> 멤버십에 관련한 내용이 출력 됨</a:t>
            </a:r>
            <a:endParaRPr lang="ko-KR" altLang="en-US" sz="1600" b="1" i="1" dirty="0">
              <a:solidFill>
                <a:srgbClr val="FF0000"/>
              </a:solidFill>
            </a:endParaRPr>
          </a:p>
        </p:txBody>
      </p:sp>
      <p:grpSp>
        <p:nvGrpSpPr>
          <p:cNvPr id="10" name="그룹 20">
            <a:extLst>
              <a:ext uri="{FF2B5EF4-FFF2-40B4-BE49-F238E27FC236}">
                <a16:creationId xmlns:a16="http://schemas.microsoft.com/office/drawing/2014/main" id="{4EDFE990-B094-488E-8660-17A6CF4144C1}"/>
              </a:ext>
            </a:extLst>
          </p:cNvPr>
          <p:cNvGrpSpPr/>
          <p:nvPr/>
        </p:nvGrpSpPr>
        <p:grpSpPr>
          <a:xfrm>
            <a:off x="7635153" y="2178828"/>
            <a:ext cx="4172127" cy="2500343"/>
            <a:chOff x="8949690" y="1923797"/>
            <a:chExt cx="2856230" cy="3280411"/>
          </a:xfrm>
        </p:grpSpPr>
        <p:pic>
          <p:nvPicPr>
            <p:cNvPr id="11" name="그림 16" descr="C:/Users/이정민/AppData/Roaming/PolarisOffice/ETemp/2012_21414480/fImage2125613876771.png">
              <a:extLst>
                <a:ext uri="{FF2B5EF4-FFF2-40B4-BE49-F238E27FC236}">
                  <a16:creationId xmlns:a16="http://schemas.microsoft.com/office/drawing/2014/main" id="{145EAF0A-45D6-4602-9939-1C9B3D5FD7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26" t="4463" r="571" b="25586"/>
            <a:stretch/>
          </p:blipFill>
          <p:spPr>
            <a:xfrm>
              <a:off x="9162159" y="1923797"/>
              <a:ext cx="2643761" cy="3280411"/>
            </a:xfrm>
            <a:prstGeom prst="rect">
              <a:avLst/>
            </a:prstGeom>
            <a:noFill/>
          </p:spPr>
        </p:pic>
        <p:sp>
          <p:nvSpPr>
            <p:cNvPr id="12" name="도형 17">
              <a:extLst>
                <a:ext uri="{FF2B5EF4-FFF2-40B4-BE49-F238E27FC236}">
                  <a16:creationId xmlns:a16="http://schemas.microsoft.com/office/drawing/2014/main" id="{8C6DEECB-BD7F-463E-88B4-FE0C55403188}"/>
                </a:ext>
              </a:extLst>
            </p:cNvPr>
            <p:cNvSpPr>
              <a:spLocks/>
            </p:cNvSpPr>
            <p:nvPr/>
          </p:nvSpPr>
          <p:spPr>
            <a:xfrm>
              <a:off x="8949690" y="4798060"/>
              <a:ext cx="2856230" cy="196850"/>
            </a:xfrm>
            <a:prstGeom prst="rect">
              <a:avLst/>
            </a:prstGeom>
            <a:solidFill>
              <a:schemeClr val="bg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grpSp>
    </p:spTree>
    <p:extLst>
      <p:ext uri="{BB962C8B-B14F-4D97-AF65-F5344CB8AC3E}">
        <p14:creationId xmlns:p14="http://schemas.microsoft.com/office/powerpoint/2010/main" val="902666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17E4663D-4337-4C76-A64C-40B888DC1DB2}"/>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메인 프런트 </a:t>
            </a:r>
            <a:r>
              <a:rPr lang="en-US" altLang="ko-KR" i="1" u="sng" dirty="0">
                <a:solidFill>
                  <a:schemeClr val="dk1"/>
                </a:solidFill>
                <a:latin typeface="Arial"/>
                <a:ea typeface="Arial"/>
                <a:cs typeface="Arial"/>
                <a:sym typeface="Arial"/>
              </a:rPr>
              <a:t>CSS</a:t>
            </a:r>
            <a:endParaRPr i="1" u="sng" dirty="0"/>
          </a:p>
        </p:txBody>
      </p:sp>
      <p:pic>
        <p:nvPicPr>
          <p:cNvPr id="8" name="Picture " descr="C:/Users/이정민/AppData/Roaming/PolarisOffice/ETemp/2012_21414480/fImage1255283792411.png">
            <a:extLst>
              <a:ext uri="{FF2B5EF4-FFF2-40B4-BE49-F238E27FC236}">
                <a16:creationId xmlns:a16="http://schemas.microsoft.com/office/drawing/2014/main" id="{7552BD93-713C-47BF-8A7D-C063176DA6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1598930"/>
            <a:ext cx="12192635" cy="5844540"/>
          </a:xfrm>
          <a:prstGeom prst="rect">
            <a:avLst/>
          </a:prstGeom>
          <a:noFill/>
        </p:spPr>
      </p:pic>
      <p:sp>
        <p:nvSpPr>
          <p:cNvPr id="9" name="Rect 0">
            <a:extLst>
              <a:ext uri="{FF2B5EF4-FFF2-40B4-BE49-F238E27FC236}">
                <a16:creationId xmlns:a16="http://schemas.microsoft.com/office/drawing/2014/main" id="{0A411437-D02F-4083-9C40-ED2B25953C89}"/>
              </a:ext>
            </a:extLst>
          </p:cNvPr>
          <p:cNvSpPr txBox="1">
            <a:spLocks/>
          </p:cNvSpPr>
          <p:nvPr/>
        </p:nvSpPr>
        <p:spPr>
          <a:xfrm>
            <a:off x="3596938" y="1513118"/>
            <a:ext cx="3225203" cy="924612"/>
          </a:xfrm>
          <a:prstGeom prst="rect">
            <a:avLst/>
          </a:prstGeom>
          <a:noFill/>
          <a:ln w="0" cap="flat" cmpd="sng">
            <a:solidFill>
              <a:srgbClr val="FFFFFF">
                <a:alpha val="100000"/>
              </a:srgbClr>
            </a:solidFill>
            <a:prstDash/>
          </a:ln>
        </p:spPr>
        <p:txBody>
          <a:bodyPr vert="horz" wrap="square" lIns="89535" tIns="46355" rIns="89535" bIns="46355" anchor="t">
            <a:spAutoFit/>
          </a:bodyPr>
          <a:lstStyle/>
          <a:p>
            <a:pPr marL="0" indent="0" algn="l" hangingPunct="1"/>
            <a:r>
              <a:rPr lang="ko-KR" sz="1800" b="1" i="1" dirty="0">
                <a:solidFill>
                  <a:srgbClr val="FF0000"/>
                </a:solidFill>
                <a:latin typeface="맑은 고딕" charset="0"/>
                <a:ea typeface="맑은 고딕" charset="0"/>
              </a:rPr>
              <a:t>메인 CSS</a:t>
            </a:r>
            <a:endParaRPr lang="ko-KR" altLang="en-US" sz="1800" b="1" i="1" dirty="0">
              <a:solidFill>
                <a:srgbClr val="FF0000"/>
              </a:solidFill>
              <a:latin typeface="맑은 고딕" charset="0"/>
              <a:ea typeface="맑은 고딕" charset="0"/>
            </a:endParaRPr>
          </a:p>
          <a:p>
            <a:pPr marL="0" indent="0" algn="l" hangingPunct="1"/>
            <a:r>
              <a:rPr lang="ko-KR" sz="1800" b="1" i="1" dirty="0">
                <a:solidFill>
                  <a:srgbClr val="FF0000"/>
                </a:solidFill>
                <a:latin typeface="맑은 고딕" charset="0"/>
                <a:ea typeface="맑은 고딕" charset="0"/>
              </a:rPr>
              <a:t>웹 브라우저별 </a:t>
            </a:r>
            <a:r>
              <a:rPr lang="ko-KR" sz="1800" b="1" i="1" dirty="0" err="1">
                <a:solidFill>
                  <a:srgbClr val="FF0000"/>
                </a:solidFill>
                <a:latin typeface="맑은 고딕" charset="0"/>
                <a:ea typeface="맑은 고딕" charset="0"/>
              </a:rPr>
              <a:t>CSS가</a:t>
            </a:r>
            <a:r>
              <a:rPr lang="ko-KR" sz="1800" b="1" i="1" dirty="0">
                <a:solidFill>
                  <a:srgbClr val="FF0000"/>
                </a:solidFill>
                <a:latin typeface="맑은 고딕" charset="0"/>
                <a:ea typeface="맑은 고딕" charset="0"/>
              </a:rPr>
              <a:t> 다르게</a:t>
            </a:r>
            <a:endParaRPr lang="ko-KR" altLang="en-US" sz="1800" b="1" i="1" dirty="0">
              <a:solidFill>
                <a:srgbClr val="FF0000"/>
              </a:solidFill>
              <a:latin typeface="맑은 고딕" charset="0"/>
              <a:ea typeface="맑은 고딕" charset="0"/>
            </a:endParaRPr>
          </a:p>
          <a:p>
            <a:pPr marL="0" indent="0" algn="l" hangingPunct="1"/>
            <a:r>
              <a:rPr lang="ko-KR" sz="1800" b="1" i="1" dirty="0">
                <a:solidFill>
                  <a:srgbClr val="FF0000"/>
                </a:solidFill>
                <a:latin typeface="맑은 고딕" charset="0"/>
                <a:ea typeface="맑은 고딕" charset="0"/>
              </a:rPr>
              <a:t>적용되도록 함</a:t>
            </a:r>
            <a:endParaRPr lang="ko-KR" altLang="en-US" sz="18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2806664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 0"/>
          <p:cNvSpPr>
            <a:spLocks/>
          </p:cNvSpPr>
          <p:nvPr/>
        </p:nvSpPr>
        <p:spPr>
          <a:xfrm>
            <a:off x="0" y="0"/>
            <a:ext cx="12192635" cy="991235"/>
          </a:xfrm>
          <a:prstGeom prst="rect">
            <a:avLst/>
          </a:prstGeom>
          <a:solidFill>
            <a:srgbClr val="632B8B"/>
          </a:solidFill>
          <a:ln w="0">
            <a:noFill/>
            <a:prstDash/>
          </a:ln>
        </p:spPr>
        <p:txBody>
          <a:bodyPr vert="horz" wrap="square" lIns="91440" tIns="45720" rIns="91440" bIns="45720" numCol="1" anchor="ctr">
            <a:noAutofit/>
          </a:bodyPr>
          <a:lstStyle/>
          <a:p>
            <a:pPr marL="0" indent="0" algn="ctr" rtl="0" latinLnBrk="0">
              <a:spcBef>
                <a:spcPts val="0"/>
              </a:spcBef>
              <a:spcAft>
                <a:spcPts val="0"/>
              </a:spcAft>
              <a:buFontTx/>
              <a:buNone/>
            </a:pPr>
            <a:endParaRPr lang="ko-KR" altLang="en-US"/>
          </a:p>
        </p:txBody>
      </p:sp>
      <p:sp>
        <p:nvSpPr>
          <p:cNvPr id="294" name="Rect 0"/>
          <p:cNvSpPr txBox="1">
            <a:spLocks/>
          </p:cNvSpPr>
          <p:nvPr/>
        </p:nvSpPr>
        <p:spPr>
          <a:xfrm>
            <a:off x="1534160" y="4225925"/>
            <a:ext cx="1313815" cy="431800"/>
          </a:xfrm>
          <a:prstGeom prst="rect">
            <a:avLst/>
          </a:prstGeom>
          <a:noFill/>
          <a:ln w="0">
            <a:noFill/>
            <a:prstDash/>
          </a:ln>
        </p:spPr>
        <p:txBody>
          <a:bodyPr vert="horz" wrap="square" lIns="91440" tIns="45720" rIns="91440" bIns="45720" numCol="1" anchor="t">
            <a:spAutoFit/>
          </a:bodyPr>
          <a:lstStyle/>
          <a:p>
            <a:pPr marL="0" indent="0" algn="l" rtl="0" latinLnBrk="0">
              <a:spcBef>
                <a:spcPts val="0"/>
              </a:spcBef>
              <a:spcAft>
                <a:spcPts val="0"/>
              </a:spcAft>
              <a:buFontTx/>
              <a:buNone/>
            </a:pPr>
            <a:r>
              <a:rPr lang="ko-KR" sz="2200">
                <a:solidFill>
                  <a:schemeClr val="lt1"/>
                </a:solidFill>
                <a:latin typeface="Arial" charset="0"/>
                <a:ea typeface="Arial" charset="0"/>
                <a:cs typeface="Arial" charset="0"/>
              </a:rPr>
              <a:t>당근마켓</a:t>
            </a:r>
            <a:endParaRPr lang="ko-KR" altLang="en-US" sz="2200">
              <a:solidFill>
                <a:schemeClr val="lt1"/>
              </a:solidFill>
              <a:latin typeface="Arial" charset="0"/>
              <a:ea typeface="Arial" charset="0"/>
              <a:cs typeface="Arial" charset="0"/>
            </a:endParaRPr>
          </a:p>
        </p:txBody>
      </p:sp>
      <p:sp>
        <p:nvSpPr>
          <p:cNvPr id="295" name="Rect 0"/>
          <p:cNvSpPr txBox="1">
            <a:spLocks/>
          </p:cNvSpPr>
          <p:nvPr/>
        </p:nvSpPr>
        <p:spPr>
          <a:xfrm>
            <a:off x="160655" y="1067435"/>
            <a:ext cx="8103870" cy="370205"/>
          </a:xfrm>
          <a:prstGeom prst="rect">
            <a:avLst/>
          </a:prstGeom>
          <a:noFill/>
          <a:ln w="0">
            <a:noFill/>
            <a:prstDash/>
          </a:ln>
        </p:spPr>
        <p:txBody>
          <a:bodyPr vert="horz" wrap="square" lIns="91440" tIns="45720" rIns="91440" bIns="45720" numCol="1" anchor="t">
            <a:spAutoFit/>
          </a:bodyPr>
          <a:lstStyle/>
          <a:p>
            <a:pPr marL="0" indent="0" algn="l" rtl="0" latinLnBrk="0">
              <a:spcBef>
                <a:spcPts val="0"/>
              </a:spcBef>
              <a:spcAft>
                <a:spcPts val="0"/>
              </a:spcAft>
              <a:buFontTx/>
              <a:buNone/>
            </a:pPr>
            <a:r>
              <a:rPr lang="ko-KR" sz="1800">
                <a:solidFill>
                  <a:schemeClr val="dk1"/>
                </a:solidFill>
                <a:latin typeface="Arial" charset="0"/>
                <a:ea typeface="Arial" charset="0"/>
                <a:cs typeface="Arial" charset="0"/>
              </a:rPr>
              <a:t>-  이정민 </a:t>
            </a:r>
            <a:r>
              <a:rPr lang="ko-KR" sz="1800" i="1" u="sng">
                <a:solidFill>
                  <a:schemeClr val="dk1"/>
                </a:solidFill>
                <a:latin typeface="Arial" charset="0"/>
                <a:ea typeface="Arial" charset="0"/>
                <a:cs typeface="Arial" charset="0"/>
              </a:rPr>
              <a:t>메인 프런트 CSS</a:t>
            </a:r>
            <a:endParaRPr lang="ko-KR" altLang="en-US" sz="1800" i="1" u="sng">
              <a:solidFill>
                <a:schemeClr val="dk1"/>
              </a:solidFill>
              <a:latin typeface="Arial" charset="0"/>
              <a:ea typeface="Arial" charset="0"/>
              <a:cs typeface="Arial" charset="0"/>
            </a:endParaRPr>
          </a:p>
        </p:txBody>
      </p:sp>
      <p:pic>
        <p:nvPicPr>
          <p:cNvPr id="296" name="그림 10" descr="C:/Users/이정민/AppData/Roaming/PolarisOffice/ETemp/2012_21414480/fImage6914883831188.jpeg"/>
          <p:cNvPicPr>
            <a:picLocks noChangeAspect="1"/>
          </p:cNvPicPr>
          <p:nvPr/>
        </p:nvPicPr>
        <p:blipFill rotWithShape="1">
          <a:blip r:embed="rId3" cstate="print">
            <a:extLst>
              <a:ext uri="{28A0092B-C50C-407E-A947-70E740481C1C}">
                <a14:useLocalDpi xmlns:a14="http://schemas.microsoft.com/office/drawing/2010/main" val="0"/>
              </a:ext>
            </a:extLst>
          </a:blip>
          <a:srcRect r="867"/>
          <a:stretch>
            <a:fillRect/>
          </a:stretch>
        </p:blipFill>
        <p:spPr>
          <a:xfrm>
            <a:off x="157480" y="2431415"/>
            <a:ext cx="6385560" cy="3143885"/>
          </a:xfrm>
          <a:prstGeom prst="rect">
            <a:avLst/>
          </a:prstGeom>
          <a:noFill/>
        </p:spPr>
      </p:pic>
      <p:pic>
        <p:nvPicPr>
          <p:cNvPr id="297" name="그림 11" descr="C:/Users/이정민/AppData/Roaming/PolarisOffice/ETemp/2012_21414480/fImage54484143844212.png"/>
          <p:cNvPicPr>
            <a:picLocks noChangeAspect="1"/>
          </p:cNvPicPr>
          <p:nvPr/>
        </p:nvPicPr>
        <p:blipFill rotWithShape="1">
          <a:blip r:embed="rId4" cstate="print">
            <a:extLst>
              <a:ext uri="{28A0092B-C50C-407E-A947-70E740481C1C}">
                <a14:useLocalDpi xmlns:a14="http://schemas.microsoft.com/office/drawing/2010/main" val="0"/>
              </a:ext>
            </a:extLst>
          </a:blip>
          <a:srcRect t="35132" b="1148"/>
          <a:stretch>
            <a:fillRect/>
          </a:stretch>
        </p:blipFill>
        <p:spPr>
          <a:xfrm>
            <a:off x="6738620" y="1273810"/>
            <a:ext cx="5316220" cy="5370830"/>
          </a:xfrm>
          <a:prstGeom prst="rect">
            <a:avLst/>
          </a:prstGeom>
          <a:noFill/>
        </p:spPr>
      </p:pic>
      <p:sp>
        <p:nvSpPr>
          <p:cNvPr id="9" name="TextBox 8">
            <a:extLst>
              <a:ext uri="{FF2B5EF4-FFF2-40B4-BE49-F238E27FC236}">
                <a16:creationId xmlns:a16="http://schemas.microsoft.com/office/drawing/2014/main" id="{3566E571-BE75-4EA5-82D4-8B3B216D5F08}"/>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10" name="TextBox 9">
            <a:extLst>
              <a:ext uri="{FF2B5EF4-FFF2-40B4-BE49-F238E27FC236}">
                <a16:creationId xmlns:a16="http://schemas.microsoft.com/office/drawing/2014/main" id="{BFFB50CE-AA50-4FF3-9747-DCB0E3765537}"/>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9"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김혜원</a:t>
            </a:r>
            <a:endParaRPr lang="en-US" altLang="ko-KR"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3" name="그림 2">
            <a:extLst>
              <a:ext uri="{FF2B5EF4-FFF2-40B4-BE49-F238E27FC236}">
                <a16:creationId xmlns:a16="http://schemas.microsoft.com/office/drawing/2014/main" id="{1536BDFD-F65D-433D-8C91-B79D2123E622}"/>
              </a:ext>
            </a:extLst>
          </p:cNvPr>
          <p:cNvPicPr>
            <a:picLocks noChangeAspect="1"/>
          </p:cNvPicPr>
          <p:nvPr/>
        </p:nvPicPr>
        <p:blipFill>
          <a:blip r:embed="rId3"/>
          <a:stretch>
            <a:fillRect/>
          </a:stretch>
        </p:blipFill>
        <p:spPr>
          <a:xfrm>
            <a:off x="1865970" y="2011374"/>
            <a:ext cx="2446054" cy="2440285"/>
          </a:xfrm>
          <a:prstGeom prst="rect">
            <a:avLst/>
          </a:prstGeom>
        </p:spPr>
      </p:pic>
    </p:spTree>
    <p:extLst>
      <p:ext uri="{BB962C8B-B14F-4D97-AF65-F5344CB8AC3E}">
        <p14:creationId xmlns:p14="http://schemas.microsoft.com/office/powerpoint/2010/main" val="3816896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쪽지 </a:t>
            </a:r>
            <a:r>
              <a:rPr lang="ko-KR" altLang="en-US" i="1" u="sng" dirty="0" err="1">
                <a:solidFill>
                  <a:schemeClr val="dk1"/>
                </a:solidFill>
                <a:latin typeface="Arial"/>
                <a:ea typeface="Arial"/>
                <a:cs typeface="Arial"/>
                <a:sym typeface="Arial"/>
              </a:rPr>
              <a:t>팝업창</a:t>
            </a:r>
            <a:endParaRPr i="1" u="sng" dirty="0"/>
          </a:p>
        </p:txBody>
      </p:sp>
      <p:pic>
        <p:nvPicPr>
          <p:cNvPr id="8" name="그림 5" descr="C:/Users/이정민/AppData/Roaming/PolarisOffice/ETemp/2012_21414480/fImage727512954839.png">
            <a:extLst>
              <a:ext uri="{FF2B5EF4-FFF2-40B4-BE49-F238E27FC236}">
                <a16:creationId xmlns:a16="http://schemas.microsoft.com/office/drawing/2014/main" id="{4CFEEFEE-435A-458B-9817-9B91FAC843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8260" y="1671320"/>
            <a:ext cx="12192635" cy="5429250"/>
          </a:xfrm>
          <a:prstGeom prst="rect">
            <a:avLst/>
          </a:prstGeom>
          <a:noFill/>
        </p:spPr>
      </p:pic>
      <p:sp>
        <p:nvSpPr>
          <p:cNvPr id="9" name="텍스트 상자 9">
            <a:extLst>
              <a:ext uri="{FF2B5EF4-FFF2-40B4-BE49-F238E27FC236}">
                <a16:creationId xmlns:a16="http://schemas.microsoft.com/office/drawing/2014/main" id="{589E19A8-ABA2-41D9-AD6F-0E2B3786787E}"/>
              </a:ext>
            </a:extLst>
          </p:cNvPr>
          <p:cNvSpPr txBox="1">
            <a:spLocks/>
          </p:cNvSpPr>
          <p:nvPr/>
        </p:nvSpPr>
        <p:spPr>
          <a:xfrm>
            <a:off x="6926356" y="1251859"/>
            <a:ext cx="3471545" cy="647065"/>
          </a:xfrm>
          <a:prstGeom prst="rect">
            <a:avLst/>
          </a:prstGeom>
          <a:noFill/>
          <a:ln w="0">
            <a:noFill/>
            <a:prstDash/>
          </a:ln>
        </p:spPr>
        <p:txBody>
          <a:bodyPr vert="horz" wrap="none" lIns="89535" tIns="46355" rIns="89535" bIns="46355" anchor="t">
            <a:spAutoFit/>
          </a:bodyPr>
          <a:lstStyle/>
          <a:p>
            <a:pPr marL="0" indent="0" algn="l" hangingPunct="1"/>
            <a:r>
              <a:rPr lang="ko-KR" sz="1800" b="1" i="1" dirty="0">
                <a:solidFill>
                  <a:srgbClr val="FF0000"/>
                </a:solidFill>
                <a:latin typeface="맑은 고딕" charset="0"/>
                <a:ea typeface="맑은 고딕" charset="0"/>
              </a:rPr>
              <a:t>쪽지창이 팝업으로 </a:t>
            </a:r>
            <a:r>
              <a:rPr lang="ko-KR" sz="1800" b="1" i="1" dirty="0" err="1">
                <a:solidFill>
                  <a:srgbClr val="FF0000"/>
                </a:solidFill>
                <a:latin typeface="맑은 고딕" charset="0"/>
                <a:ea typeface="맑은 고딕" charset="0"/>
              </a:rPr>
              <a:t>뜨게하여</a:t>
            </a:r>
            <a:endParaRPr lang="ko-KR" altLang="en-US" sz="1800" b="1" i="1" dirty="0">
              <a:solidFill>
                <a:srgbClr val="FF0000"/>
              </a:solidFill>
              <a:latin typeface="맑은 고딕" charset="0"/>
              <a:ea typeface="맑은 고딕" charset="0"/>
            </a:endParaRPr>
          </a:p>
          <a:p>
            <a:pPr marL="0" indent="0" algn="l" hangingPunct="1"/>
            <a:r>
              <a:rPr lang="ko-KR" sz="1800" b="1" i="1" dirty="0">
                <a:solidFill>
                  <a:srgbClr val="FF0000"/>
                </a:solidFill>
                <a:latin typeface="맑은 고딕" charset="0"/>
                <a:ea typeface="맑은 고딕" charset="0"/>
              </a:rPr>
              <a:t>사용자에게 쪽지 전송이 되게 함</a:t>
            </a:r>
            <a:endParaRPr lang="ko-KR" altLang="en-US" sz="1800" b="1" i="1" dirty="0">
              <a:solidFill>
                <a:srgbClr val="FF0000"/>
              </a:solidFill>
              <a:latin typeface="맑은 고딕" charset="0"/>
              <a:ea typeface="맑은 고딕" charset="0"/>
            </a:endParaRPr>
          </a:p>
        </p:txBody>
      </p:sp>
      <p:pic>
        <p:nvPicPr>
          <p:cNvPr id="10" name="그림 13" descr="C:/Users/이정민/AppData/Roaming/PolarisOffice/ETemp/2012_21414480/fImage373363866771.png">
            <a:extLst>
              <a:ext uri="{FF2B5EF4-FFF2-40B4-BE49-F238E27FC236}">
                <a16:creationId xmlns:a16="http://schemas.microsoft.com/office/drawing/2014/main" id="{8F0C283C-62AF-42A0-911C-545126B478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265" r="25277" b="14663"/>
          <a:stretch>
            <a:fillRect/>
          </a:stretch>
        </p:blipFill>
        <p:spPr>
          <a:xfrm>
            <a:off x="160865" y="3429000"/>
            <a:ext cx="2636520" cy="2632075"/>
          </a:xfrm>
          <a:prstGeom prst="rect">
            <a:avLst/>
          </a:prstGeom>
          <a:solidFill>
            <a:srgbClr val="EDEDED"/>
          </a:solidFill>
          <a:ln w="88900" cap="sq" cmpd="sng">
            <a:solidFill>
              <a:srgbClr val="FFFFFF">
                <a:alpha val="100000"/>
              </a:srgbClr>
            </a:solidFill>
            <a:prstDash val="solid"/>
            <a:miter lim="800000"/>
          </a:ln>
          <a:effectLst>
            <a:outerShdw blurRad="54991" dist="17780" dir="5400000" algn="tl" rotWithShape="0">
              <a:srgbClr val="000000">
                <a:alpha val="40000"/>
              </a:srgbClr>
            </a:outerShdw>
          </a:effectLst>
          <a:scene3d>
            <a:camera prst="orthographicFront"/>
            <a:lightRig rig="threePt" dir="t"/>
          </a:scene3d>
          <a:sp3d>
            <a:bevelT w="25400" h="12700"/>
            <a:bevelB w="0" h="0"/>
          </a:sp3d>
        </p:spPr>
      </p:pic>
    </p:spTree>
    <p:extLst>
      <p:ext uri="{BB962C8B-B14F-4D97-AF65-F5344CB8AC3E}">
        <p14:creationId xmlns:p14="http://schemas.microsoft.com/office/powerpoint/2010/main" val="1633850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썸네일 게시판</a:t>
            </a:r>
            <a:r>
              <a:rPr lang="en-US" altLang="ko-KR" i="1" u="sng" dirty="0">
                <a:solidFill>
                  <a:schemeClr val="dk1"/>
                </a:solidFill>
                <a:latin typeface="Arial"/>
                <a:ea typeface="Arial"/>
                <a:cs typeface="Arial"/>
                <a:sym typeface="Arial"/>
              </a:rPr>
              <a:t>CRUD</a:t>
            </a:r>
            <a:r>
              <a:rPr lang="ko-KR" altLang="en-US" i="1" u="sng" dirty="0">
                <a:solidFill>
                  <a:schemeClr val="dk1"/>
                </a:solidFill>
                <a:latin typeface="Arial"/>
                <a:ea typeface="Arial"/>
                <a:cs typeface="Arial"/>
                <a:sym typeface="Arial"/>
              </a:rPr>
              <a:t> </a:t>
            </a:r>
            <a:endParaRPr i="1" u="sng" dirty="0"/>
          </a:p>
        </p:txBody>
      </p:sp>
      <p:pic>
        <p:nvPicPr>
          <p:cNvPr id="10" name="그림 9">
            <a:extLst>
              <a:ext uri="{FF2B5EF4-FFF2-40B4-BE49-F238E27FC236}">
                <a16:creationId xmlns:a16="http://schemas.microsoft.com/office/drawing/2014/main" id="{85684470-A455-4BCF-88E3-6FEF88C7228F}"/>
              </a:ext>
            </a:extLst>
          </p:cNvPr>
          <p:cNvPicPr>
            <a:picLocks noChangeAspect="1"/>
          </p:cNvPicPr>
          <p:nvPr/>
        </p:nvPicPr>
        <p:blipFill>
          <a:blip r:embed="rId2"/>
          <a:stretch>
            <a:fillRect/>
          </a:stretch>
        </p:blipFill>
        <p:spPr>
          <a:xfrm>
            <a:off x="344756" y="1497601"/>
            <a:ext cx="8231532" cy="5442275"/>
          </a:xfrm>
          <a:prstGeom prst="rect">
            <a:avLst/>
          </a:prstGeom>
        </p:spPr>
      </p:pic>
      <p:pic>
        <p:nvPicPr>
          <p:cNvPr id="12" name="그림 11">
            <a:extLst>
              <a:ext uri="{FF2B5EF4-FFF2-40B4-BE49-F238E27FC236}">
                <a16:creationId xmlns:a16="http://schemas.microsoft.com/office/drawing/2014/main" id="{5F9EA0DA-5242-4763-BA0A-1EBC5A4553D9}"/>
              </a:ext>
            </a:extLst>
          </p:cNvPr>
          <p:cNvPicPr>
            <a:picLocks noChangeAspect="1"/>
          </p:cNvPicPr>
          <p:nvPr/>
        </p:nvPicPr>
        <p:blipFill>
          <a:blip r:embed="rId3"/>
          <a:stretch>
            <a:fillRect/>
          </a:stretch>
        </p:blipFill>
        <p:spPr>
          <a:xfrm>
            <a:off x="7316944" y="3028464"/>
            <a:ext cx="3932564" cy="3552227"/>
          </a:xfrm>
          <a:prstGeom prst="rect">
            <a:avLst/>
          </a:prstGeom>
        </p:spPr>
      </p:pic>
      <p:pic>
        <p:nvPicPr>
          <p:cNvPr id="15" name="그림 14">
            <a:extLst>
              <a:ext uri="{FF2B5EF4-FFF2-40B4-BE49-F238E27FC236}">
                <a16:creationId xmlns:a16="http://schemas.microsoft.com/office/drawing/2014/main" id="{A139E789-A7A9-4FE2-BF7F-54FB92C5E360}"/>
              </a:ext>
            </a:extLst>
          </p:cNvPr>
          <p:cNvPicPr>
            <a:picLocks noChangeAspect="1"/>
          </p:cNvPicPr>
          <p:nvPr/>
        </p:nvPicPr>
        <p:blipFill>
          <a:blip r:embed="rId4"/>
          <a:stretch>
            <a:fillRect/>
          </a:stretch>
        </p:blipFill>
        <p:spPr>
          <a:xfrm>
            <a:off x="7033151" y="1067209"/>
            <a:ext cx="4500150" cy="1639850"/>
          </a:xfrm>
          <a:prstGeom prst="rect">
            <a:avLst/>
          </a:prstGeom>
        </p:spPr>
      </p:pic>
      <p:sp>
        <p:nvSpPr>
          <p:cNvPr id="16" name="TextBox 15">
            <a:extLst>
              <a:ext uri="{FF2B5EF4-FFF2-40B4-BE49-F238E27FC236}">
                <a16:creationId xmlns:a16="http://schemas.microsoft.com/office/drawing/2014/main" id="{AC1058D9-D1EB-4B32-82BE-7A02E1B137F6}"/>
              </a:ext>
            </a:extLst>
          </p:cNvPr>
          <p:cNvSpPr txBox="1"/>
          <p:nvPr/>
        </p:nvSpPr>
        <p:spPr>
          <a:xfrm>
            <a:off x="4359931" y="5606125"/>
            <a:ext cx="2113079" cy="369332"/>
          </a:xfrm>
          <a:prstGeom prst="rect">
            <a:avLst/>
          </a:prstGeom>
          <a:noFill/>
        </p:spPr>
        <p:txBody>
          <a:bodyPr wrap="none" rtlCol="0">
            <a:spAutoFit/>
          </a:bodyPr>
          <a:lstStyle/>
          <a:p>
            <a:r>
              <a:rPr lang="ko-KR" altLang="en-US" b="1" i="1" dirty="0">
                <a:solidFill>
                  <a:srgbClr val="FF0000"/>
                </a:solidFill>
              </a:rPr>
              <a:t>더보기페이징 구현</a:t>
            </a:r>
          </a:p>
        </p:txBody>
      </p:sp>
    </p:spTree>
    <p:extLst>
      <p:ext uri="{BB962C8B-B14F-4D97-AF65-F5344CB8AC3E}">
        <p14:creationId xmlns:p14="http://schemas.microsoft.com/office/powerpoint/2010/main" val="3072113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ko-KR" altLang="en-US" sz="1800" i="1" u="sng" dirty="0">
                <a:solidFill>
                  <a:schemeClr val="dk1"/>
                </a:solidFill>
                <a:latin typeface="Arial"/>
                <a:ea typeface="Arial"/>
                <a:cs typeface="Arial"/>
                <a:sym typeface="Arial"/>
              </a:rPr>
              <a:t>카테고리</a:t>
            </a:r>
            <a:r>
              <a:rPr lang="en-US" altLang="ko-KR" sz="1800" i="1" u="sng" dirty="0">
                <a:solidFill>
                  <a:schemeClr val="dk1"/>
                </a:solidFill>
                <a:latin typeface="Arial"/>
                <a:ea typeface="Arial"/>
                <a:cs typeface="Arial"/>
                <a:sym typeface="Arial"/>
              </a:rPr>
              <a:t>, </a:t>
            </a:r>
            <a:r>
              <a:rPr lang="ko-KR" altLang="en-US" sz="1800" i="1" u="sng" dirty="0" err="1">
                <a:solidFill>
                  <a:schemeClr val="dk1"/>
                </a:solidFill>
                <a:latin typeface="Arial"/>
                <a:ea typeface="Arial"/>
                <a:cs typeface="Arial"/>
                <a:sym typeface="Arial"/>
              </a:rPr>
              <a:t>판매중</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판매완료</a:t>
            </a:r>
            <a:r>
              <a:rPr lang="en-US" altLang="ko-KR" i="1" u="sng"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검색기능 구현 </a:t>
            </a:r>
            <a:endParaRPr i="1" u="sng" dirty="0"/>
          </a:p>
        </p:txBody>
      </p:sp>
      <p:pic>
        <p:nvPicPr>
          <p:cNvPr id="18" name="그림 17">
            <a:extLst>
              <a:ext uri="{FF2B5EF4-FFF2-40B4-BE49-F238E27FC236}">
                <a16:creationId xmlns:a16="http://schemas.microsoft.com/office/drawing/2014/main" id="{02E12F0E-3629-446E-8F32-C5EB7A3ED876}"/>
              </a:ext>
            </a:extLst>
          </p:cNvPr>
          <p:cNvPicPr>
            <a:picLocks noChangeAspect="1"/>
          </p:cNvPicPr>
          <p:nvPr/>
        </p:nvPicPr>
        <p:blipFill>
          <a:blip r:embed="rId2"/>
          <a:stretch>
            <a:fillRect/>
          </a:stretch>
        </p:blipFill>
        <p:spPr>
          <a:xfrm>
            <a:off x="7265206" y="2013698"/>
            <a:ext cx="3898172" cy="3947831"/>
          </a:xfrm>
          <a:prstGeom prst="rect">
            <a:avLst/>
          </a:prstGeom>
        </p:spPr>
      </p:pic>
      <p:pic>
        <p:nvPicPr>
          <p:cNvPr id="20" name="그림 19">
            <a:extLst>
              <a:ext uri="{FF2B5EF4-FFF2-40B4-BE49-F238E27FC236}">
                <a16:creationId xmlns:a16="http://schemas.microsoft.com/office/drawing/2014/main" id="{46106A49-4F25-412B-8E44-B5D67598DB06}"/>
              </a:ext>
            </a:extLst>
          </p:cNvPr>
          <p:cNvPicPr>
            <a:picLocks noChangeAspect="1"/>
          </p:cNvPicPr>
          <p:nvPr/>
        </p:nvPicPr>
        <p:blipFill>
          <a:blip r:embed="rId3"/>
          <a:stretch>
            <a:fillRect/>
          </a:stretch>
        </p:blipFill>
        <p:spPr>
          <a:xfrm>
            <a:off x="778850" y="1829508"/>
            <a:ext cx="5828138" cy="4542754"/>
          </a:xfrm>
          <a:prstGeom prst="rect">
            <a:avLst/>
          </a:prstGeom>
        </p:spPr>
      </p:pic>
      <p:sp>
        <p:nvSpPr>
          <p:cNvPr id="21" name="TextBox 20">
            <a:extLst>
              <a:ext uri="{FF2B5EF4-FFF2-40B4-BE49-F238E27FC236}">
                <a16:creationId xmlns:a16="http://schemas.microsoft.com/office/drawing/2014/main" id="{17B020B9-E55B-4DB8-B77F-59D40F667468}"/>
              </a:ext>
            </a:extLst>
          </p:cNvPr>
          <p:cNvSpPr txBox="1"/>
          <p:nvPr/>
        </p:nvSpPr>
        <p:spPr>
          <a:xfrm>
            <a:off x="2847120" y="6187596"/>
            <a:ext cx="1882247" cy="369332"/>
          </a:xfrm>
          <a:prstGeom prst="rect">
            <a:avLst/>
          </a:prstGeom>
          <a:noFill/>
        </p:spPr>
        <p:txBody>
          <a:bodyPr wrap="none" rtlCol="0">
            <a:spAutoFit/>
          </a:bodyPr>
          <a:lstStyle/>
          <a:p>
            <a:r>
              <a:rPr lang="ko-KR" altLang="en-US" b="1" i="1" dirty="0" err="1">
                <a:solidFill>
                  <a:srgbClr val="FF0000"/>
                </a:solidFill>
              </a:rPr>
              <a:t>동적쿼리문</a:t>
            </a:r>
            <a:r>
              <a:rPr lang="ko-KR" altLang="en-US" b="1" i="1" dirty="0">
                <a:solidFill>
                  <a:srgbClr val="FF0000"/>
                </a:solidFill>
              </a:rPr>
              <a:t> 사용</a:t>
            </a:r>
          </a:p>
        </p:txBody>
      </p:sp>
    </p:spTree>
    <p:extLst>
      <p:ext uri="{BB962C8B-B14F-4D97-AF65-F5344CB8AC3E}">
        <p14:creationId xmlns:p14="http://schemas.microsoft.com/office/powerpoint/2010/main" val="2135667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ko-KR" altLang="en-US" sz="1800" i="1" u="sng" dirty="0">
                <a:solidFill>
                  <a:schemeClr val="dk1"/>
                </a:solidFill>
                <a:latin typeface="Arial"/>
                <a:ea typeface="Arial"/>
                <a:cs typeface="Arial"/>
                <a:sym typeface="Arial"/>
              </a:rPr>
              <a:t>멤버십 </a:t>
            </a:r>
            <a:r>
              <a:rPr lang="ko-KR" altLang="en-US" sz="1800" i="1" u="sng" dirty="0" err="1">
                <a:solidFill>
                  <a:schemeClr val="dk1"/>
                </a:solidFill>
                <a:latin typeface="Arial"/>
                <a:ea typeface="Arial"/>
                <a:cs typeface="Arial"/>
                <a:sym typeface="Arial"/>
              </a:rPr>
              <a:t>회원글</a:t>
            </a:r>
            <a:r>
              <a:rPr lang="ko-KR" altLang="en-US" sz="1800" i="1" u="sng" dirty="0">
                <a:solidFill>
                  <a:schemeClr val="dk1"/>
                </a:solidFill>
                <a:latin typeface="Arial"/>
                <a:ea typeface="Arial"/>
                <a:cs typeface="Arial"/>
                <a:sym typeface="Arial"/>
              </a:rPr>
              <a:t> 상위노출</a:t>
            </a:r>
            <a:r>
              <a:rPr lang="en-US" altLang="ko-KR" i="1" u="sng" dirty="0">
                <a:solidFill>
                  <a:schemeClr val="dk1"/>
                </a:solidFill>
                <a:latin typeface="Arial"/>
                <a:ea typeface="Arial"/>
                <a:cs typeface="Arial"/>
                <a:sym typeface="Arial"/>
              </a:rPr>
              <a:t>AD</a:t>
            </a:r>
            <a:endParaRPr i="1" u="sng" dirty="0"/>
          </a:p>
        </p:txBody>
      </p:sp>
      <p:pic>
        <p:nvPicPr>
          <p:cNvPr id="10" name="그림 9">
            <a:extLst>
              <a:ext uri="{FF2B5EF4-FFF2-40B4-BE49-F238E27FC236}">
                <a16:creationId xmlns:a16="http://schemas.microsoft.com/office/drawing/2014/main" id="{AA558EAD-79F4-4EA0-B1B8-885B8CC45595}"/>
              </a:ext>
            </a:extLst>
          </p:cNvPr>
          <p:cNvPicPr>
            <a:picLocks noChangeAspect="1"/>
          </p:cNvPicPr>
          <p:nvPr/>
        </p:nvPicPr>
        <p:blipFill>
          <a:blip r:embed="rId2"/>
          <a:stretch>
            <a:fillRect/>
          </a:stretch>
        </p:blipFill>
        <p:spPr>
          <a:xfrm>
            <a:off x="1573071" y="1886359"/>
            <a:ext cx="4522929" cy="1003093"/>
          </a:xfrm>
          <a:prstGeom prst="rect">
            <a:avLst/>
          </a:prstGeom>
        </p:spPr>
      </p:pic>
      <p:pic>
        <p:nvPicPr>
          <p:cNvPr id="12" name="그림 11">
            <a:extLst>
              <a:ext uri="{FF2B5EF4-FFF2-40B4-BE49-F238E27FC236}">
                <a16:creationId xmlns:a16="http://schemas.microsoft.com/office/drawing/2014/main" id="{AEC9F749-0326-48F8-93E2-801F6BABC62A}"/>
              </a:ext>
            </a:extLst>
          </p:cNvPr>
          <p:cNvPicPr>
            <a:picLocks noChangeAspect="1"/>
          </p:cNvPicPr>
          <p:nvPr/>
        </p:nvPicPr>
        <p:blipFill rotWithShape="1">
          <a:blip r:embed="rId3"/>
          <a:srcRect b="24478"/>
          <a:stretch/>
        </p:blipFill>
        <p:spPr>
          <a:xfrm>
            <a:off x="6844973" y="1845823"/>
            <a:ext cx="4641772" cy="1003093"/>
          </a:xfrm>
          <a:prstGeom prst="rect">
            <a:avLst/>
          </a:prstGeom>
        </p:spPr>
      </p:pic>
      <p:pic>
        <p:nvPicPr>
          <p:cNvPr id="21" name="그림 20">
            <a:extLst>
              <a:ext uri="{FF2B5EF4-FFF2-40B4-BE49-F238E27FC236}">
                <a16:creationId xmlns:a16="http://schemas.microsoft.com/office/drawing/2014/main" id="{A08A67D7-6A45-486F-8BEB-B032AA437F62}"/>
              </a:ext>
            </a:extLst>
          </p:cNvPr>
          <p:cNvPicPr>
            <a:picLocks noChangeAspect="1"/>
          </p:cNvPicPr>
          <p:nvPr/>
        </p:nvPicPr>
        <p:blipFill>
          <a:blip r:embed="rId4"/>
          <a:stretch>
            <a:fillRect/>
          </a:stretch>
        </p:blipFill>
        <p:spPr>
          <a:xfrm>
            <a:off x="923140" y="3752751"/>
            <a:ext cx="8462682" cy="2649989"/>
          </a:xfrm>
          <a:prstGeom prst="rect">
            <a:avLst/>
          </a:prstGeom>
        </p:spPr>
      </p:pic>
      <p:pic>
        <p:nvPicPr>
          <p:cNvPr id="24" name="그림 23">
            <a:extLst>
              <a:ext uri="{FF2B5EF4-FFF2-40B4-BE49-F238E27FC236}">
                <a16:creationId xmlns:a16="http://schemas.microsoft.com/office/drawing/2014/main" id="{F1BBA9CA-C746-4ABE-AD5C-77BBB17C8EF8}"/>
              </a:ext>
            </a:extLst>
          </p:cNvPr>
          <p:cNvPicPr>
            <a:picLocks noChangeAspect="1"/>
          </p:cNvPicPr>
          <p:nvPr/>
        </p:nvPicPr>
        <p:blipFill>
          <a:blip r:embed="rId5"/>
          <a:stretch>
            <a:fillRect/>
          </a:stretch>
        </p:blipFill>
        <p:spPr>
          <a:xfrm>
            <a:off x="7781546" y="3566593"/>
            <a:ext cx="3803811" cy="2836147"/>
          </a:xfrm>
          <a:prstGeom prst="rect">
            <a:avLst/>
          </a:prstGeom>
        </p:spPr>
      </p:pic>
      <p:sp>
        <p:nvSpPr>
          <p:cNvPr id="27" name="TextBox 26">
            <a:extLst>
              <a:ext uri="{FF2B5EF4-FFF2-40B4-BE49-F238E27FC236}">
                <a16:creationId xmlns:a16="http://schemas.microsoft.com/office/drawing/2014/main" id="{9976E28D-3E98-414A-B9CE-302AECCF29DD}"/>
              </a:ext>
            </a:extLst>
          </p:cNvPr>
          <p:cNvSpPr txBox="1"/>
          <p:nvPr/>
        </p:nvSpPr>
        <p:spPr>
          <a:xfrm>
            <a:off x="1448368" y="2974105"/>
            <a:ext cx="5155837" cy="369332"/>
          </a:xfrm>
          <a:prstGeom prst="rect">
            <a:avLst/>
          </a:prstGeom>
          <a:noFill/>
        </p:spPr>
        <p:txBody>
          <a:bodyPr wrap="square">
            <a:spAutoFit/>
          </a:bodyPr>
          <a:lstStyle/>
          <a:p>
            <a:r>
              <a:rPr lang="en-US" altLang="ko-KR" sz="1800" b="1" i="1" dirty="0">
                <a:solidFill>
                  <a:srgbClr val="FF0000"/>
                </a:solidFill>
              </a:rPr>
              <a:t>left outer join </a:t>
            </a:r>
            <a:r>
              <a:rPr lang="ko-KR" altLang="en-US" b="1" i="1" dirty="0">
                <a:solidFill>
                  <a:srgbClr val="FF0000"/>
                </a:solidFill>
              </a:rPr>
              <a:t>으로 멤버십 회원이 </a:t>
            </a:r>
            <a:r>
              <a:rPr lang="ko-KR" altLang="en-US" b="1" i="1" dirty="0" err="1">
                <a:solidFill>
                  <a:srgbClr val="FF0000"/>
                </a:solidFill>
              </a:rPr>
              <a:t>쓴글</a:t>
            </a:r>
            <a:r>
              <a:rPr lang="ko-KR" altLang="en-US" b="1" i="1" dirty="0">
                <a:solidFill>
                  <a:srgbClr val="FF0000"/>
                </a:solidFill>
              </a:rPr>
              <a:t> </a:t>
            </a:r>
            <a:r>
              <a:rPr lang="en-US" altLang="ko-KR" sz="1800" b="1" i="1" dirty="0">
                <a:solidFill>
                  <a:srgbClr val="FF0000"/>
                </a:solidFill>
              </a:rPr>
              <a:t>select</a:t>
            </a:r>
            <a:r>
              <a:rPr lang="ko-KR" altLang="en-US" b="1" i="1" dirty="0">
                <a:solidFill>
                  <a:srgbClr val="FF0000"/>
                </a:solidFill>
              </a:rPr>
              <a:t> </a:t>
            </a:r>
            <a:endParaRPr lang="ko-KR" altLang="en-US" sz="1800" b="1" i="1" dirty="0">
              <a:solidFill>
                <a:srgbClr val="FF0000"/>
              </a:solidFill>
            </a:endParaRPr>
          </a:p>
        </p:txBody>
      </p:sp>
      <p:sp>
        <p:nvSpPr>
          <p:cNvPr id="29" name="TextBox 28">
            <a:extLst>
              <a:ext uri="{FF2B5EF4-FFF2-40B4-BE49-F238E27FC236}">
                <a16:creationId xmlns:a16="http://schemas.microsoft.com/office/drawing/2014/main" id="{6BB037B3-4965-43EE-B440-23FE801CECD0}"/>
              </a:ext>
            </a:extLst>
          </p:cNvPr>
          <p:cNvSpPr txBox="1"/>
          <p:nvPr/>
        </p:nvSpPr>
        <p:spPr>
          <a:xfrm>
            <a:off x="7694634" y="3010578"/>
            <a:ext cx="3382376" cy="369332"/>
          </a:xfrm>
          <a:prstGeom prst="rect">
            <a:avLst/>
          </a:prstGeom>
          <a:noFill/>
        </p:spPr>
        <p:txBody>
          <a:bodyPr wrap="square">
            <a:spAutoFit/>
          </a:bodyPr>
          <a:lstStyle/>
          <a:p>
            <a:r>
              <a:rPr lang="en-US" altLang="ko-KR" b="1" i="1" dirty="0">
                <a:solidFill>
                  <a:srgbClr val="FF0000"/>
                </a:solidFill>
              </a:rPr>
              <a:t>Shuffle </a:t>
            </a:r>
            <a:r>
              <a:rPr lang="ko-KR" altLang="en-US" b="1" i="1" dirty="0">
                <a:solidFill>
                  <a:srgbClr val="FF0000"/>
                </a:solidFill>
              </a:rPr>
              <a:t>순서 랜덤으로 변경 </a:t>
            </a:r>
            <a:endParaRPr lang="ko-KR" altLang="en-US" sz="1800" b="1" i="1" dirty="0">
              <a:solidFill>
                <a:srgbClr val="FF0000"/>
              </a:solidFill>
            </a:endParaRPr>
          </a:p>
        </p:txBody>
      </p:sp>
      <p:cxnSp>
        <p:nvCxnSpPr>
          <p:cNvPr id="32" name="직선 화살표 연결선 31">
            <a:extLst>
              <a:ext uri="{FF2B5EF4-FFF2-40B4-BE49-F238E27FC236}">
                <a16:creationId xmlns:a16="http://schemas.microsoft.com/office/drawing/2014/main" id="{6BDBD148-64C5-42EB-BFD5-2DD455EBD6A7}"/>
              </a:ext>
            </a:extLst>
          </p:cNvPr>
          <p:cNvCxnSpPr/>
          <p:nvPr/>
        </p:nvCxnSpPr>
        <p:spPr>
          <a:xfrm flipV="1">
            <a:off x="5253318" y="4016188"/>
            <a:ext cx="2528228" cy="57374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519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08</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err="1">
                <a:solidFill>
                  <a:schemeClr val="bg1"/>
                </a:solidFill>
                <a:latin typeface="휴먼둥근헤드라인" panose="02030504000101010101" pitchFamily="18" charset="-127"/>
                <a:ea typeface="휴먼둥근헤드라인" panose="02030504000101010101" pitchFamily="18" charset="-127"/>
              </a:rPr>
              <a:t>기능시현</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Tree>
    <p:extLst>
      <p:ext uri="{BB962C8B-B14F-4D97-AF65-F5344CB8AC3E}">
        <p14:creationId xmlns:p14="http://schemas.microsoft.com/office/powerpoint/2010/main" val="3032276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extBox 3"/>
          <p:cNvSpPr txBox="1"/>
          <p:nvPr/>
        </p:nvSpPr>
        <p:spPr>
          <a:xfrm>
            <a:off x="1174375" y="2700635"/>
            <a:ext cx="5468471" cy="923330"/>
          </a:xfrm>
          <a:prstGeom prst="rect">
            <a:avLst/>
          </a:prstGeom>
          <a:noFill/>
        </p:spPr>
        <p:txBody>
          <a:bodyPr wrap="square" rtlCol="0">
            <a:spAutoFit/>
          </a:bodyPr>
          <a:lstStyle/>
          <a:p>
            <a:r>
              <a:rPr lang="ko-KR" altLang="en-US" sz="5400" dirty="0">
                <a:solidFill>
                  <a:schemeClr val="bg1"/>
                </a:solidFill>
                <a:latin typeface="HY견고딕" panose="02030600000101010101" pitchFamily="18" charset="-127"/>
                <a:ea typeface="HY견고딕" panose="02030600000101010101" pitchFamily="18" charset="-127"/>
              </a:rPr>
              <a:t>감사합니다♥</a:t>
            </a:r>
          </a:p>
        </p:txBody>
      </p:sp>
      <p:cxnSp>
        <p:nvCxnSpPr>
          <p:cNvPr id="6" name="직선 연결선 5"/>
          <p:cNvCxnSpPr/>
          <p:nvPr/>
        </p:nvCxnSpPr>
        <p:spPr>
          <a:xfrm>
            <a:off x="1104900" y="3695700"/>
            <a:ext cx="9620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528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정지수</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16" name="그림 15">
            <a:extLst>
              <a:ext uri="{FF2B5EF4-FFF2-40B4-BE49-F238E27FC236}">
                <a16:creationId xmlns:a16="http://schemas.microsoft.com/office/drawing/2014/main" id="{18C2DB39-CD72-44A6-8134-B4E140E16AA8}"/>
              </a:ext>
            </a:extLst>
          </p:cNvPr>
          <p:cNvPicPr>
            <a:picLocks noChangeAspect="1"/>
          </p:cNvPicPr>
          <p:nvPr/>
        </p:nvPicPr>
        <p:blipFill>
          <a:blip r:embed="rId3"/>
          <a:stretch>
            <a:fillRect/>
          </a:stretch>
        </p:blipFill>
        <p:spPr>
          <a:xfrm>
            <a:off x="1936473" y="2000349"/>
            <a:ext cx="2357620" cy="2475502"/>
          </a:xfrm>
          <a:prstGeom prst="rect">
            <a:avLst/>
          </a:prstGeom>
        </p:spPr>
      </p:pic>
    </p:spTree>
    <p:extLst>
      <p:ext uri="{BB962C8B-B14F-4D97-AF65-F5344CB8AC3E}">
        <p14:creationId xmlns:p14="http://schemas.microsoft.com/office/powerpoint/2010/main" val="183799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err="1"/>
              <a:t>윤연오</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9" name="그림 8">
            <a:extLst>
              <a:ext uri="{FF2B5EF4-FFF2-40B4-BE49-F238E27FC236}">
                <a16:creationId xmlns:a16="http://schemas.microsoft.com/office/drawing/2014/main" id="{5039D360-9751-4CF8-852C-4ABE672E17AD}"/>
              </a:ext>
            </a:extLst>
          </p:cNvPr>
          <p:cNvPicPr>
            <a:picLocks noChangeAspect="1"/>
          </p:cNvPicPr>
          <p:nvPr/>
        </p:nvPicPr>
        <p:blipFill>
          <a:blip r:embed="rId3"/>
          <a:stretch>
            <a:fillRect/>
          </a:stretch>
        </p:blipFill>
        <p:spPr>
          <a:xfrm>
            <a:off x="1934154" y="1990656"/>
            <a:ext cx="2333046" cy="2479584"/>
          </a:xfrm>
          <a:prstGeom prst="rect">
            <a:avLst/>
          </a:prstGeom>
        </p:spPr>
      </p:pic>
    </p:spTree>
    <p:extLst>
      <p:ext uri="{BB962C8B-B14F-4D97-AF65-F5344CB8AC3E}">
        <p14:creationId xmlns:p14="http://schemas.microsoft.com/office/powerpoint/2010/main" val="2050286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이정민</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3" name="그림 2">
            <a:extLst>
              <a:ext uri="{FF2B5EF4-FFF2-40B4-BE49-F238E27FC236}">
                <a16:creationId xmlns:a16="http://schemas.microsoft.com/office/drawing/2014/main" id="{5AADBBDD-E9DB-489C-9B25-9A553FB5AD16}"/>
              </a:ext>
            </a:extLst>
          </p:cNvPr>
          <p:cNvPicPr>
            <a:picLocks noChangeAspect="1"/>
          </p:cNvPicPr>
          <p:nvPr/>
        </p:nvPicPr>
        <p:blipFill>
          <a:blip r:embed="rId3"/>
          <a:stretch>
            <a:fillRect/>
          </a:stretch>
        </p:blipFill>
        <p:spPr>
          <a:xfrm>
            <a:off x="1850592" y="1987407"/>
            <a:ext cx="2524185" cy="2484479"/>
          </a:xfrm>
          <a:prstGeom prst="rect">
            <a:avLst/>
          </a:prstGeom>
        </p:spPr>
      </p:pic>
    </p:spTree>
    <p:extLst>
      <p:ext uri="{BB962C8B-B14F-4D97-AF65-F5344CB8AC3E}">
        <p14:creationId xmlns:p14="http://schemas.microsoft.com/office/powerpoint/2010/main" val="198568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이은지</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18" name="그림 17">
            <a:extLst>
              <a:ext uri="{FF2B5EF4-FFF2-40B4-BE49-F238E27FC236}">
                <a16:creationId xmlns:a16="http://schemas.microsoft.com/office/drawing/2014/main" id="{D56C0B95-4D07-4804-B527-58AE6F618A62}"/>
              </a:ext>
            </a:extLst>
          </p:cNvPr>
          <p:cNvPicPr>
            <a:picLocks noChangeAspect="1"/>
          </p:cNvPicPr>
          <p:nvPr/>
        </p:nvPicPr>
        <p:blipFill>
          <a:blip r:embed="rId3"/>
          <a:stretch>
            <a:fillRect/>
          </a:stretch>
        </p:blipFill>
        <p:spPr>
          <a:xfrm>
            <a:off x="1994927" y="2003213"/>
            <a:ext cx="2263308" cy="2464229"/>
          </a:xfrm>
          <a:prstGeom prst="rect">
            <a:avLst/>
          </a:prstGeom>
        </p:spPr>
      </p:pic>
    </p:spTree>
    <p:extLst>
      <p:ext uri="{BB962C8B-B14F-4D97-AF65-F5344CB8AC3E}">
        <p14:creationId xmlns:p14="http://schemas.microsoft.com/office/powerpoint/2010/main" val="2933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02</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기획의도</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당근마켓</a:t>
            </a:r>
          </a:p>
        </p:txBody>
      </p:sp>
      <p:sp>
        <p:nvSpPr>
          <p:cNvPr id="31" name="직사각형 30"/>
          <p:cNvSpPr/>
          <p:nvPr/>
        </p:nvSpPr>
        <p:spPr>
          <a:xfrm>
            <a:off x="8425618" y="4376762"/>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9180060" y="4456283"/>
            <a:ext cx="1595309"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이웃의솜씨</a:t>
            </a:r>
            <a:endPar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endParaRPr>
          </a:p>
        </p:txBody>
      </p:sp>
      <p:sp>
        <p:nvSpPr>
          <p:cNvPr id="6" name="더하기 기호 5">
            <a:extLst>
              <a:ext uri="{FF2B5EF4-FFF2-40B4-BE49-F238E27FC236}">
                <a16:creationId xmlns:a16="http://schemas.microsoft.com/office/drawing/2014/main" id="{EA4B3CCB-462B-4817-B052-4610AB86BABD}"/>
              </a:ext>
            </a:extLst>
          </p:cNvPr>
          <p:cNvSpPr/>
          <p:nvPr/>
        </p:nvSpPr>
        <p:spPr>
          <a:xfrm>
            <a:off x="3657499" y="3479922"/>
            <a:ext cx="491154" cy="443775"/>
          </a:xfrm>
          <a:prstGeom prst="mathPlus">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당근마켓(당근마켓) 기업, 채용, 투자, 뉴스">
            <a:extLst>
              <a:ext uri="{FF2B5EF4-FFF2-40B4-BE49-F238E27FC236}">
                <a16:creationId xmlns:a16="http://schemas.microsoft.com/office/drawing/2014/main" id="{4EFD621A-0E25-40E0-8153-A622C81B6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2" y="2259479"/>
            <a:ext cx="3150537" cy="2476748"/>
          </a:xfrm>
          <a:prstGeom prst="rect">
            <a:avLst/>
          </a:prstGeom>
          <a:noFill/>
          <a:extLst>
            <a:ext uri="{909E8E84-426E-40DD-AFC4-6F175D3DCCD1}">
              <a14:hiddenFill xmlns:a14="http://schemas.microsoft.com/office/drawing/2010/main">
                <a:solidFill>
                  <a:srgbClr val="FFFFFF"/>
                </a:solidFill>
              </a14:hiddenFill>
            </a:ext>
          </a:extLst>
        </p:spPr>
      </p:pic>
      <p:sp>
        <p:nvSpPr>
          <p:cNvPr id="36" name="직사각형 35">
            <a:extLst>
              <a:ext uri="{FF2B5EF4-FFF2-40B4-BE49-F238E27FC236}">
                <a16:creationId xmlns:a16="http://schemas.microsoft.com/office/drawing/2014/main" id="{A42533F5-DD7C-4A39-96B0-D8D50793FE37}"/>
              </a:ext>
            </a:extLst>
          </p:cNvPr>
          <p:cNvSpPr/>
          <p:nvPr/>
        </p:nvSpPr>
        <p:spPr>
          <a:xfrm>
            <a:off x="419185" y="4403661"/>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989F0CDB-629D-42B1-A259-4357F6B4D959}"/>
              </a:ext>
            </a:extLst>
          </p:cNvPr>
          <p:cNvSpPr txBox="1"/>
          <p:nvPr/>
        </p:nvSpPr>
        <p:spPr>
          <a:xfrm>
            <a:off x="1338447" y="4494435"/>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당근마켓</a:t>
            </a:r>
          </a:p>
        </p:txBody>
      </p:sp>
      <p:pic>
        <p:nvPicPr>
          <p:cNvPr id="1030" name="Picture 6" descr="백패커(아이디어스(idus)) 기업, 채용, 투자, 뉴스">
            <a:extLst>
              <a:ext uri="{FF2B5EF4-FFF2-40B4-BE49-F238E27FC236}">
                <a16:creationId xmlns:a16="http://schemas.microsoft.com/office/drawing/2014/main" id="{0C6616B6-7FFA-40F8-9613-DDBFACC5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137" y="2159250"/>
            <a:ext cx="3164778" cy="2834090"/>
          </a:xfrm>
          <a:prstGeom prst="rect">
            <a:avLst/>
          </a:prstGeom>
          <a:noFill/>
          <a:extLst>
            <a:ext uri="{909E8E84-426E-40DD-AFC4-6F175D3DCCD1}">
              <a14:hiddenFill xmlns:a14="http://schemas.microsoft.com/office/drawing/2010/main">
                <a:solidFill>
                  <a:srgbClr val="FFFFFF"/>
                </a:solidFill>
              </a14:hiddenFill>
            </a:ext>
          </a:extLst>
        </p:spPr>
      </p:pic>
      <p:sp>
        <p:nvSpPr>
          <p:cNvPr id="38" name="직사각형 37">
            <a:extLst>
              <a:ext uri="{FF2B5EF4-FFF2-40B4-BE49-F238E27FC236}">
                <a16:creationId xmlns:a16="http://schemas.microsoft.com/office/drawing/2014/main" id="{0D65F817-7CD6-498F-AF15-E01FF24C4643}"/>
              </a:ext>
            </a:extLst>
          </p:cNvPr>
          <p:cNvSpPr/>
          <p:nvPr/>
        </p:nvSpPr>
        <p:spPr>
          <a:xfrm>
            <a:off x="4316734" y="4403661"/>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18F6A43C-0F91-4661-B19C-E3A39DF8BC9A}"/>
              </a:ext>
            </a:extLst>
          </p:cNvPr>
          <p:cNvSpPr txBox="1"/>
          <p:nvPr/>
        </p:nvSpPr>
        <p:spPr>
          <a:xfrm>
            <a:off x="5059931" y="4483183"/>
            <a:ext cx="1595309"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아이디어스</a:t>
            </a:r>
            <a:endPar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D3FD6B6E-1319-4D85-A772-A43C580CC406}"/>
              </a:ext>
            </a:extLst>
          </p:cNvPr>
          <p:cNvPicPr>
            <a:picLocks noChangeAspect="1"/>
          </p:cNvPicPr>
          <p:nvPr/>
        </p:nvPicPr>
        <p:blipFill>
          <a:blip r:embed="rId4"/>
          <a:stretch>
            <a:fillRect/>
          </a:stretch>
        </p:blipFill>
        <p:spPr>
          <a:xfrm>
            <a:off x="8254613" y="3359390"/>
            <a:ext cx="3493714" cy="644993"/>
          </a:xfrm>
          <a:prstGeom prst="rect">
            <a:avLst/>
          </a:prstGeom>
        </p:spPr>
      </p:pic>
      <p:sp>
        <p:nvSpPr>
          <p:cNvPr id="9" name="같음 기호 8">
            <a:extLst>
              <a:ext uri="{FF2B5EF4-FFF2-40B4-BE49-F238E27FC236}">
                <a16:creationId xmlns:a16="http://schemas.microsoft.com/office/drawing/2014/main" id="{ACFE74DF-70A8-4EDF-A103-6EA5F157AF29}"/>
              </a:ext>
            </a:extLst>
          </p:cNvPr>
          <p:cNvSpPr/>
          <p:nvPr/>
        </p:nvSpPr>
        <p:spPr>
          <a:xfrm>
            <a:off x="7657285" y="3442448"/>
            <a:ext cx="437844" cy="466787"/>
          </a:xfrm>
          <a:prstGeom prst="mathEqual">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15506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03</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개발환경</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pic>
        <p:nvPicPr>
          <p:cNvPr id="10" name="그림 9">
            <a:extLst>
              <a:ext uri="{FF2B5EF4-FFF2-40B4-BE49-F238E27FC236}">
                <a16:creationId xmlns:a16="http://schemas.microsoft.com/office/drawing/2014/main" id="{CC76E036-6D1C-4F14-96B6-0E9673988277}"/>
              </a:ext>
            </a:extLst>
          </p:cNvPr>
          <p:cNvPicPr>
            <a:picLocks noChangeAspect="1"/>
          </p:cNvPicPr>
          <p:nvPr/>
        </p:nvPicPr>
        <p:blipFill>
          <a:blip r:embed="rId2"/>
          <a:stretch>
            <a:fillRect/>
          </a:stretch>
        </p:blipFill>
        <p:spPr>
          <a:xfrm>
            <a:off x="724758" y="1132245"/>
            <a:ext cx="7812453" cy="5527679"/>
          </a:xfrm>
          <a:prstGeom prst="rect">
            <a:avLst/>
          </a:prstGeom>
        </p:spPr>
      </p:pic>
      <p:pic>
        <p:nvPicPr>
          <p:cNvPr id="1026" name="Picture 2" descr="spring MVC에서 JSTL 사용하기 | 너드팩토리 블로그">
            <a:extLst>
              <a:ext uri="{FF2B5EF4-FFF2-40B4-BE49-F238E27FC236}">
                <a16:creationId xmlns:a16="http://schemas.microsoft.com/office/drawing/2014/main" id="{9772A080-31D6-4A89-95CE-32A7E99BF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5215" y="2003786"/>
            <a:ext cx="2904477" cy="1522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커스터마이징1 - UserDetailsService, UserDetails">
            <a:extLst>
              <a:ext uri="{FF2B5EF4-FFF2-40B4-BE49-F238E27FC236}">
                <a16:creationId xmlns:a16="http://schemas.microsoft.com/office/drawing/2014/main" id="{6A420D29-73F7-4FF1-9310-C1C8E02821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6497" y="3392577"/>
            <a:ext cx="2811846" cy="15183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마이바티스 - 해시넷">
            <a:extLst>
              <a:ext uri="{FF2B5EF4-FFF2-40B4-BE49-F238E27FC236}">
                <a16:creationId xmlns:a16="http://schemas.microsoft.com/office/drawing/2014/main" id="{A0E97357-800F-4C5B-9904-2C0F11904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925" y="4781368"/>
            <a:ext cx="1518397" cy="151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05607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TotalTime>
  <Words>680</Words>
  <Application>Microsoft Office PowerPoint</Application>
  <PresentationFormat>와이드스크린</PresentationFormat>
  <Paragraphs>236</Paragraphs>
  <Slides>35</Slides>
  <Notes>1</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35</vt:i4>
      </vt:variant>
    </vt:vector>
  </HeadingPairs>
  <TitlesOfParts>
    <vt:vector size="47" baseType="lpstr">
      <vt:lpstr>HY견고딕</vt:lpstr>
      <vt:lpstr>HY헤드라인M</vt:lpstr>
      <vt:lpstr>KoPub돋움체 Bold</vt:lpstr>
      <vt:lpstr>KoPub돋움체 Medium</vt:lpstr>
      <vt:lpstr>Noto Sans CJK KR</vt:lpstr>
      <vt:lpstr>나눔바른고딕OTF Light</vt:lpstr>
      <vt:lpstr>맑은 고딕</vt:lpstr>
      <vt:lpstr>맑은 고딕</vt:lpstr>
      <vt:lpstr>휴먼둥근헤드라인</vt:lpstr>
      <vt:lpstr>Arial</vt:lpstr>
      <vt:lpstr>Consolas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Jennifer Thomas</dc:creator>
  <cp:lastModifiedBy>Jennifer Thomas</cp:lastModifiedBy>
  <cp:revision>69</cp:revision>
  <dcterms:created xsi:type="dcterms:W3CDTF">2021-04-08T01:38:49Z</dcterms:created>
  <dcterms:modified xsi:type="dcterms:W3CDTF">2021-04-16T14:55:54Z</dcterms:modified>
</cp:coreProperties>
</file>